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100" r:id="rId1"/>
    <p:sldMasterId id="2147484233" r:id="rId2"/>
    <p:sldMasterId id="2147484258" r:id="rId3"/>
  </p:sldMasterIdLst>
  <p:notesMasterIdLst>
    <p:notesMasterId r:id="rId39"/>
  </p:notesMasterIdLst>
  <p:handoutMasterIdLst>
    <p:handoutMasterId r:id="rId40"/>
  </p:handoutMasterIdLst>
  <p:sldIdLst>
    <p:sldId id="418" r:id="rId4"/>
    <p:sldId id="450" r:id="rId5"/>
    <p:sldId id="441" r:id="rId6"/>
    <p:sldId id="496" r:id="rId7"/>
    <p:sldId id="492" r:id="rId8"/>
    <p:sldId id="493" r:id="rId9"/>
    <p:sldId id="494" r:id="rId10"/>
    <p:sldId id="495" r:id="rId11"/>
    <p:sldId id="497" r:id="rId12"/>
    <p:sldId id="510" r:id="rId13"/>
    <p:sldId id="499" r:id="rId14"/>
    <p:sldId id="500" r:id="rId15"/>
    <p:sldId id="504" r:id="rId16"/>
    <p:sldId id="505" r:id="rId17"/>
    <p:sldId id="506" r:id="rId18"/>
    <p:sldId id="507" r:id="rId19"/>
    <p:sldId id="508" r:id="rId20"/>
    <p:sldId id="509" r:id="rId21"/>
    <p:sldId id="512" r:id="rId22"/>
    <p:sldId id="513" r:id="rId23"/>
    <p:sldId id="511" r:id="rId24"/>
    <p:sldId id="514" r:id="rId25"/>
    <p:sldId id="515" r:id="rId26"/>
    <p:sldId id="516" r:id="rId27"/>
    <p:sldId id="517" r:id="rId28"/>
    <p:sldId id="518" r:id="rId29"/>
    <p:sldId id="519" r:id="rId30"/>
    <p:sldId id="520" r:id="rId31"/>
    <p:sldId id="522" r:id="rId32"/>
    <p:sldId id="523" r:id="rId33"/>
    <p:sldId id="521" r:id="rId34"/>
    <p:sldId id="498" r:id="rId35"/>
    <p:sldId id="501" r:id="rId36"/>
    <p:sldId id="502" r:id="rId37"/>
    <p:sldId id="452" r:id="rId38"/>
  </p:sldIdLst>
  <p:sldSz cx="9144000" cy="6858000" type="screen4x3"/>
  <p:notesSz cx="6711950" cy="9845675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44">
          <p15:clr>
            <a:srgbClr val="A4A3A4"/>
          </p15:clr>
        </p15:guide>
        <p15:guide id="2" orient="horz" pos="4080">
          <p15:clr>
            <a:srgbClr val="A4A3A4"/>
          </p15:clr>
        </p15:guide>
        <p15:guide id="3" pos="385">
          <p15:clr>
            <a:srgbClr val="A4A3A4"/>
          </p15:clr>
        </p15:guide>
        <p15:guide id="4" pos="657">
          <p15:clr>
            <a:srgbClr val="A4A3A4"/>
          </p15:clr>
        </p15:guide>
        <p15:guide id="5" pos="564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1" userDrawn="1">
          <p15:clr>
            <a:srgbClr val="A4A3A4"/>
          </p15:clr>
        </p15:guide>
        <p15:guide id="2" pos="211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FFC671"/>
    <a:srgbClr val="FF0000"/>
    <a:srgbClr val="FF9900"/>
    <a:srgbClr val="0000FF"/>
    <a:srgbClr val="A50021"/>
    <a:srgbClr val="FFFF99"/>
    <a:srgbClr val="FFFFCC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EB9631B5-78F2-41C9-869B-9F39066F8104}" styleName="보통 스타일 3 - 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929F9F4-4A8F-4326-A1B4-22849713DDAB}" styleName="어두운 스타일 1 - 강조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5BE263C-DBD7-4A20-BB59-AAB30ACAA65A}" styleName="보통 스타일 3 - 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65" autoAdjust="0"/>
    <p:restoredTop sz="78142" autoAdjust="0"/>
  </p:normalViewPr>
  <p:slideViewPr>
    <p:cSldViewPr>
      <p:cViewPr varScale="1">
        <p:scale>
          <a:sx n="58" d="100"/>
          <a:sy n="58" d="100"/>
        </p:scale>
        <p:origin x="1674" y="66"/>
      </p:cViewPr>
      <p:guideLst>
        <p:guide orient="horz" pos="744"/>
        <p:guide orient="horz" pos="4080"/>
        <p:guide pos="385"/>
        <p:guide pos="657"/>
        <p:guide pos="564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2226" y="-108"/>
      </p:cViewPr>
      <p:guideLst>
        <p:guide orient="horz" pos="3101"/>
        <p:guide pos="211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2ECEC3-1C37-4EC4-BF80-4C5CEBF3D3C6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E34EAA03-D8BD-4C33-A6AB-32E2D4B745BC}">
      <dgm:prSet phldrT="[텍스트]"/>
      <dgm:spPr/>
      <dgm:t>
        <a:bodyPr/>
        <a:lstStyle/>
        <a:p>
          <a:pPr latinLnBrk="1">
            <a:lnSpc>
              <a:spcPct val="100000"/>
            </a:lnSpc>
          </a:pPr>
          <a:r>
            <a:rPr lang="ko-KR" altLang="en-US" dirty="0" smtClean="0"/>
            <a:t>주제선정</a:t>
          </a:r>
          <a:endParaRPr lang="en-US" altLang="ko-KR" dirty="0" smtClean="0"/>
        </a:p>
        <a:p>
          <a:pPr latinLnBrk="1">
            <a:lnSpc>
              <a:spcPct val="100000"/>
            </a:lnSpc>
          </a:pPr>
          <a:r>
            <a:rPr lang="en-US" altLang="ko-KR" dirty="0" smtClean="0"/>
            <a:t>(</a:t>
          </a:r>
          <a:r>
            <a:rPr lang="ko-KR" altLang="en-US" dirty="0" smtClean="0"/>
            <a:t>문제의식 </a:t>
          </a:r>
          <a:r>
            <a:rPr lang="ko-KR" altLang="en-US" dirty="0" err="1" smtClean="0"/>
            <a:t>브레인스토밍</a:t>
          </a:r>
          <a:r>
            <a:rPr lang="en-US" altLang="ko-KR" dirty="0" smtClean="0"/>
            <a:t>))</a:t>
          </a:r>
          <a:endParaRPr lang="ko-KR" altLang="en-US" dirty="0"/>
        </a:p>
      </dgm:t>
    </dgm:pt>
    <dgm:pt modelId="{3A7B9E72-119F-4ED0-9DF6-9E1C5C07246F}" type="parTrans" cxnId="{D11026DD-36F2-4691-8447-537D6DA13D95}">
      <dgm:prSet/>
      <dgm:spPr/>
      <dgm:t>
        <a:bodyPr/>
        <a:lstStyle/>
        <a:p>
          <a:pPr latinLnBrk="1"/>
          <a:endParaRPr lang="ko-KR" altLang="en-US"/>
        </a:p>
      </dgm:t>
    </dgm:pt>
    <dgm:pt modelId="{BAE0810F-40FC-412A-AC38-FDB1108C9FDC}" type="sibTrans" cxnId="{D11026DD-36F2-4691-8447-537D6DA13D95}">
      <dgm:prSet/>
      <dgm:spPr/>
      <dgm:t>
        <a:bodyPr/>
        <a:lstStyle/>
        <a:p>
          <a:pPr latinLnBrk="1"/>
          <a:endParaRPr lang="ko-KR" altLang="en-US"/>
        </a:p>
      </dgm:t>
    </dgm:pt>
    <dgm:pt modelId="{627C39A7-FEF5-4B77-9C27-A94932F7D069}">
      <dgm:prSet phldrT="[텍스트]"/>
      <dgm:spPr/>
      <dgm:t>
        <a:bodyPr anchor="ctr"/>
        <a:lstStyle/>
        <a:p>
          <a:pPr algn="l" latinLnBrk="1"/>
          <a:r>
            <a:rPr lang="ko-KR" altLang="en-US" dirty="0" smtClean="0"/>
            <a:t>가장 관심분야</a:t>
          </a:r>
          <a:endParaRPr lang="ko-KR" altLang="en-US" dirty="0"/>
        </a:p>
      </dgm:t>
    </dgm:pt>
    <dgm:pt modelId="{28C96F00-7A8C-4765-8D23-BB209C6F363B}" type="parTrans" cxnId="{B93E51B3-1EBB-484A-9EA2-B9C10EAD276A}">
      <dgm:prSet/>
      <dgm:spPr/>
      <dgm:t>
        <a:bodyPr/>
        <a:lstStyle/>
        <a:p>
          <a:pPr latinLnBrk="1"/>
          <a:endParaRPr lang="ko-KR" altLang="en-US"/>
        </a:p>
      </dgm:t>
    </dgm:pt>
    <dgm:pt modelId="{315FB7AF-6399-4BFF-876D-4D02F5575F19}" type="sibTrans" cxnId="{B93E51B3-1EBB-484A-9EA2-B9C10EAD276A}">
      <dgm:prSet/>
      <dgm:spPr/>
      <dgm:t>
        <a:bodyPr/>
        <a:lstStyle/>
        <a:p>
          <a:pPr latinLnBrk="1"/>
          <a:endParaRPr lang="ko-KR" altLang="en-US"/>
        </a:p>
      </dgm:t>
    </dgm:pt>
    <dgm:pt modelId="{C619B15C-B39A-47FC-8B66-6B8BA3C0BB27}">
      <dgm:prSet phldrT="[텍스트]"/>
      <dgm:spPr/>
      <dgm:t>
        <a:bodyPr/>
        <a:lstStyle/>
        <a:p>
          <a:pPr latinLnBrk="1"/>
          <a:r>
            <a:rPr lang="ko-KR" altLang="en-US" dirty="0" smtClean="0"/>
            <a:t>논문체계 구상</a:t>
          </a:r>
          <a:endParaRPr lang="ko-KR" altLang="en-US" dirty="0"/>
        </a:p>
      </dgm:t>
    </dgm:pt>
    <dgm:pt modelId="{D3DEC5CC-86A6-4BB6-8832-B5678DEC3F5B}" type="parTrans" cxnId="{CC21FAA6-D4EB-43BC-A8DF-BAE5F57F54DC}">
      <dgm:prSet/>
      <dgm:spPr/>
      <dgm:t>
        <a:bodyPr/>
        <a:lstStyle/>
        <a:p>
          <a:pPr latinLnBrk="1"/>
          <a:endParaRPr lang="ko-KR" altLang="en-US"/>
        </a:p>
      </dgm:t>
    </dgm:pt>
    <dgm:pt modelId="{618366DE-D057-4E6A-AA03-261661F2D06A}" type="sibTrans" cxnId="{CC21FAA6-D4EB-43BC-A8DF-BAE5F57F54DC}">
      <dgm:prSet/>
      <dgm:spPr/>
      <dgm:t>
        <a:bodyPr/>
        <a:lstStyle/>
        <a:p>
          <a:pPr latinLnBrk="1"/>
          <a:endParaRPr lang="ko-KR" altLang="en-US"/>
        </a:p>
      </dgm:t>
    </dgm:pt>
    <dgm:pt modelId="{4102C579-FA5F-4E90-B5BF-4957635DF888}">
      <dgm:prSet phldrT="[텍스트]"/>
      <dgm:spPr/>
      <dgm:t>
        <a:bodyPr anchor="ctr"/>
        <a:lstStyle/>
        <a:p>
          <a:pPr latinLnBrk="1">
            <a:lnSpc>
              <a:spcPct val="100000"/>
            </a:lnSpc>
          </a:pPr>
          <a:r>
            <a:rPr lang="ko-KR" altLang="en-US" dirty="0" smtClean="0"/>
            <a:t>연구동향 분석</a:t>
          </a:r>
          <a:r>
            <a:rPr lang="en-US" altLang="ko-KR" dirty="0" smtClean="0"/>
            <a:t>/ </a:t>
          </a:r>
          <a:r>
            <a:rPr lang="ko-KR" altLang="en-US" dirty="0" smtClean="0"/>
            <a:t>연구가설 설정</a:t>
          </a:r>
          <a:endParaRPr lang="ko-KR" altLang="en-US" dirty="0"/>
        </a:p>
      </dgm:t>
    </dgm:pt>
    <dgm:pt modelId="{C06BF4F9-CEF5-4EFA-95A9-E5D0BADE5661}" type="parTrans" cxnId="{D701D1AD-438A-462B-AB9E-6C2D829869C5}">
      <dgm:prSet/>
      <dgm:spPr/>
      <dgm:t>
        <a:bodyPr/>
        <a:lstStyle/>
        <a:p>
          <a:pPr latinLnBrk="1"/>
          <a:endParaRPr lang="ko-KR" altLang="en-US"/>
        </a:p>
      </dgm:t>
    </dgm:pt>
    <dgm:pt modelId="{99BFFCEB-A29B-4480-B933-DC14ADBF325B}" type="sibTrans" cxnId="{D701D1AD-438A-462B-AB9E-6C2D829869C5}">
      <dgm:prSet/>
      <dgm:spPr/>
      <dgm:t>
        <a:bodyPr/>
        <a:lstStyle/>
        <a:p>
          <a:pPr latinLnBrk="1"/>
          <a:endParaRPr lang="ko-KR" altLang="en-US"/>
        </a:p>
      </dgm:t>
    </dgm:pt>
    <dgm:pt modelId="{9679F671-4091-447D-9E04-2A7CA1E6B0ED}">
      <dgm:prSet phldrT="[텍스트]"/>
      <dgm:spPr/>
      <dgm:t>
        <a:bodyPr/>
        <a:lstStyle/>
        <a:p>
          <a:pPr latinLnBrk="1"/>
          <a:r>
            <a:rPr lang="ko-KR" altLang="en-US" dirty="0" smtClean="0"/>
            <a:t>논문작성</a:t>
          </a:r>
          <a:endParaRPr lang="ko-KR" altLang="en-US" dirty="0"/>
        </a:p>
      </dgm:t>
    </dgm:pt>
    <dgm:pt modelId="{C3236227-C787-476B-936A-621E2A3D5CB3}" type="parTrans" cxnId="{64C41FC8-6320-4223-8D31-9FB64B810F03}">
      <dgm:prSet/>
      <dgm:spPr/>
      <dgm:t>
        <a:bodyPr/>
        <a:lstStyle/>
        <a:p>
          <a:pPr latinLnBrk="1"/>
          <a:endParaRPr lang="ko-KR" altLang="en-US"/>
        </a:p>
      </dgm:t>
    </dgm:pt>
    <dgm:pt modelId="{4CD78B98-4D18-4536-9644-87DED1C31A20}" type="sibTrans" cxnId="{64C41FC8-6320-4223-8D31-9FB64B810F03}">
      <dgm:prSet/>
      <dgm:spPr/>
      <dgm:t>
        <a:bodyPr/>
        <a:lstStyle/>
        <a:p>
          <a:pPr latinLnBrk="1"/>
          <a:endParaRPr lang="ko-KR" altLang="en-US"/>
        </a:p>
      </dgm:t>
    </dgm:pt>
    <dgm:pt modelId="{F356CF0A-EAFA-4835-83CB-95E9E63DAD08}">
      <dgm:prSet phldrT="[텍스트]"/>
      <dgm:spPr/>
      <dgm:t>
        <a:bodyPr anchor="ctr"/>
        <a:lstStyle/>
        <a:p>
          <a:pPr latinLnBrk="1"/>
          <a:r>
            <a:rPr lang="ko-KR" altLang="en-US" dirty="0" smtClean="0"/>
            <a:t>논문작성계획</a:t>
          </a:r>
          <a:r>
            <a:rPr lang="en-US" altLang="ko-KR" dirty="0" smtClean="0"/>
            <a:t>(Time Table)</a:t>
          </a:r>
          <a:endParaRPr lang="ko-KR" altLang="en-US" dirty="0"/>
        </a:p>
      </dgm:t>
    </dgm:pt>
    <dgm:pt modelId="{7E27D03B-8E5A-4177-856E-A4E8535C857C}" type="parTrans" cxnId="{7B8FB61B-CA45-468D-9E92-6B0E7E6CF14C}">
      <dgm:prSet/>
      <dgm:spPr/>
      <dgm:t>
        <a:bodyPr/>
        <a:lstStyle/>
        <a:p>
          <a:pPr latinLnBrk="1"/>
          <a:endParaRPr lang="ko-KR" altLang="en-US"/>
        </a:p>
      </dgm:t>
    </dgm:pt>
    <dgm:pt modelId="{64663058-A058-4957-BDE8-3BF24B90C3E9}" type="sibTrans" cxnId="{7B8FB61B-CA45-468D-9E92-6B0E7E6CF14C}">
      <dgm:prSet/>
      <dgm:spPr/>
      <dgm:t>
        <a:bodyPr/>
        <a:lstStyle/>
        <a:p>
          <a:pPr latinLnBrk="1"/>
          <a:endParaRPr lang="ko-KR" altLang="en-US"/>
        </a:p>
      </dgm:t>
    </dgm:pt>
    <dgm:pt modelId="{59076D1A-0824-4D9B-A829-7949BB355230}">
      <dgm:prSet phldrT="[텍스트]"/>
      <dgm:spPr/>
      <dgm:t>
        <a:bodyPr anchor="ctr"/>
        <a:lstStyle/>
        <a:p>
          <a:pPr latinLnBrk="1"/>
          <a:r>
            <a:rPr lang="ko-KR" altLang="en-US" spc="-150" dirty="0" smtClean="0"/>
            <a:t>논문데이터</a:t>
          </a:r>
          <a:r>
            <a:rPr lang="en-US" altLang="ko-KR" spc="-150" dirty="0" smtClean="0"/>
            <a:t>(</a:t>
          </a:r>
          <a:r>
            <a:rPr lang="ko-KR" altLang="en-US" spc="-150" dirty="0" smtClean="0"/>
            <a:t>자료</a:t>
          </a:r>
          <a:r>
            <a:rPr lang="en-US" altLang="ko-KR" spc="-150" dirty="0" smtClean="0"/>
            <a:t>, </a:t>
          </a:r>
          <a:r>
            <a:rPr lang="ko-KR" altLang="en-US" spc="-150" dirty="0" smtClean="0"/>
            <a:t>문헌 등</a:t>
          </a:r>
          <a:r>
            <a:rPr lang="en-US" altLang="ko-KR" spc="-150" dirty="0" smtClean="0"/>
            <a:t>) </a:t>
          </a:r>
          <a:r>
            <a:rPr lang="ko-KR" altLang="en-US" spc="-150" dirty="0" smtClean="0"/>
            <a:t>수집</a:t>
          </a:r>
          <a:endParaRPr lang="ko-KR" altLang="en-US" spc="-150" dirty="0"/>
        </a:p>
      </dgm:t>
    </dgm:pt>
    <dgm:pt modelId="{0ECBFBBD-86A0-44E6-AFEC-30ED3D6A8592}" type="parTrans" cxnId="{7B5D66EA-E45B-416E-9FE5-F4EA9341F4EA}">
      <dgm:prSet/>
      <dgm:spPr/>
      <dgm:t>
        <a:bodyPr/>
        <a:lstStyle/>
        <a:p>
          <a:pPr latinLnBrk="1"/>
          <a:endParaRPr lang="ko-KR" altLang="en-US"/>
        </a:p>
      </dgm:t>
    </dgm:pt>
    <dgm:pt modelId="{54081B6B-463C-4C55-B864-15AEA49CD9DF}" type="sibTrans" cxnId="{7B5D66EA-E45B-416E-9FE5-F4EA9341F4EA}">
      <dgm:prSet/>
      <dgm:spPr/>
      <dgm:t>
        <a:bodyPr/>
        <a:lstStyle/>
        <a:p>
          <a:pPr latinLnBrk="1"/>
          <a:endParaRPr lang="ko-KR" altLang="en-US"/>
        </a:p>
      </dgm:t>
    </dgm:pt>
    <dgm:pt modelId="{12F92935-E6D7-4B68-84D6-1E51ECF5F214}">
      <dgm:prSet phldrT="[텍스트]"/>
      <dgm:spPr/>
      <dgm:t>
        <a:bodyPr anchor="ctr"/>
        <a:lstStyle/>
        <a:p>
          <a:pPr algn="l" latinLnBrk="1"/>
          <a:r>
            <a:rPr lang="ko-KR" altLang="en-US" dirty="0" smtClean="0"/>
            <a:t>흥미가 있는 분야</a:t>
          </a:r>
          <a:endParaRPr lang="ko-KR" altLang="en-US" dirty="0"/>
        </a:p>
      </dgm:t>
    </dgm:pt>
    <dgm:pt modelId="{EE9E78FF-B7AE-482C-A3EC-EF0F314E3FB8}" type="parTrans" cxnId="{F534B77B-0ADB-4BB2-9234-ABE179CE621D}">
      <dgm:prSet/>
      <dgm:spPr/>
      <dgm:t>
        <a:bodyPr/>
        <a:lstStyle/>
        <a:p>
          <a:pPr latinLnBrk="1"/>
          <a:endParaRPr lang="ko-KR" altLang="en-US"/>
        </a:p>
      </dgm:t>
    </dgm:pt>
    <dgm:pt modelId="{16B22E73-1DEC-4544-B62A-EADB5EF94AE6}" type="sibTrans" cxnId="{F534B77B-0ADB-4BB2-9234-ABE179CE621D}">
      <dgm:prSet/>
      <dgm:spPr/>
      <dgm:t>
        <a:bodyPr/>
        <a:lstStyle/>
        <a:p>
          <a:pPr latinLnBrk="1"/>
          <a:endParaRPr lang="ko-KR" altLang="en-US"/>
        </a:p>
      </dgm:t>
    </dgm:pt>
    <dgm:pt modelId="{A63E4C60-FFE6-4422-AE06-AB25601038E5}">
      <dgm:prSet phldrT="[텍스트]"/>
      <dgm:spPr/>
      <dgm:t>
        <a:bodyPr anchor="ctr"/>
        <a:lstStyle/>
        <a:p>
          <a:pPr algn="l" latinLnBrk="1"/>
          <a:r>
            <a:rPr lang="ko-KR" altLang="en-US" dirty="0" smtClean="0"/>
            <a:t>현재 업무관련 분야</a:t>
          </a:r>
          <a:endParaRPr lang="ko-KR" altLang="en-US" dirty="0"/>
        </a:p>
      </dgm:t>
    </dgm:pt>
    <dgm:pt modelId="{398E6EF5-4BBC-4B8B-ADB3-C6C2AF0C59E4}" type="parTrans" cxnId="{41BB0E0A-E8DA-4B0A-982E-2FAF89EC11D7}">
      <dgm:prSet/>
      <dgm:spPr/>
      <dgm:t>
        <a:bodyPr/>
        <a:lstStyle/>
        <a:p>
          <a:pPr latinLnBrk="1"/>
          <a:endParaRPr lang="ko-KR" altLang="en-US"/>
        </a:p>
      </dgm:t>
    </dgm:pt>
    <dgm:pt modelId="{D6650DB2-ED37-461A-B028-A2DAB7287EB9}" type="sibTrans" cxnId="{41BB0E0A-E8DA-4B0A-982E-2FAF89EC11D7}">
      <dgm:prSet/>
      <dgm:spPr/>
      <dgm:t>
        <a:bodyPr/>
        <a:lstStyle/>
        <a:p>
          <a:pPr latinLnBrk="1"/>
          <a:endParaRPr lang="ko-KR" altLang="en-US"/>
        </a:p>
      </dgm:t>
    </dgm:pt>
    <dgm:pt modelId="{465BF36D-4EFE-4EC2-B89A-32584D0E3565}">
      <dgm:prSet phldrT="[텍스트]"/>
      <dgm:spPr/>
      <dgm:t>
        <a:bodyPr anchor="ctr"/>
        <a:lstStyle/>
        <a:p>
          <a:pPr algn="l" latinLnBrk="1"/>
          <a:r>
            <a:rPr lang="ko-KR" altLang="en-US" dirty="0" smtClean="0"/>
            <a:t>최근 이슈 주제 회피</a:t>
          </a:r>
          <a:endParaRPr lang="ko-KR" altLang="en-US" dirty="0"/>
        </a:p>
      </dgm:t>
    </dgm:pt>
    <dgm:pt modelId="{0046E3F3-9032-4D62-B7DC-B7BD789DF8D7}" type="parTrans" cxnId="{19FF5BE5-28A6-4731-A719-B4DD187FF295}">
      <dgm:prSet/>
      <dgm:spPr/>
      <dgm:t>
        <a:bodyPr/>
        <a:lstStyle/>
        <a:p>
          <a:pPr latinLnBrk="1"/>
          <a:endParaRPr lang="ko-KR" altLang="en-US"/>
        </a:p>
      </dgm:t>
    </dgm:pt>
    <dgm:pt modelId="{973AD68A-7D7F-4B22-81F4-ABBE3E4BB451}" type="sibTrans" cxnId="{19FF5BE5-28A6-4731-A719-B4DD187FF295}">
      <dgm:prSet/>
      <dgm:spPr/>
      <dgm:t>
        <a:bodyPr/>
        <a:lstStyle/>
        <a:p>
          <a:pPr latinLnBrk="1"/>
          <a:endParaRPr lang="ko-KR" altLang="en-US"/>
        </a:p>
      </dgm:t>
    </dgm:pt>
    <dgm:pt modelId="{31C58A0C-9B03-4845-AF05-2458D5F3CB53}">
      <dgm:prSet phldrT="[텍스트]"/>
      <dgm:spPr/>
      <dgm:t>
        <a:bodyPr anchor="ctr"/>
        <a:lstStyle/>
        <a:p>
          <a:pPr latinLnBrk="1">
            <a:lnSpc>
              <a:spcPct val="90000"/>
            </a:lnSpc>
          </a:pPr>
          <a:r>
            <a:rPr lang="ko-KR" altLang="en-US" dirty="0" smtClean="0"/>
            <a:t>개괄적 논문구조</a:t>
          </a:r>
          <a:r>
            <a:rPr lang="en-US" altLang="ko-KR" dirty="0" smtClean="0"/>
            <a:t>(</a:t>
          </a:r>
          <a:r>
            <a:rPr lang="ko-KR" altLang="en-US" dirty="0" smtClean="0"/>
            <a:t>목차</a:t>
          </a:r>
          <a:r>
            <a:rPr lang="en-US" altLang="ko-KR" dirty="0" smtClean="0"/>
            <a:t>)</a:t>
          </a:r>
          <a:endParaRPr lang="ko-KR" altLang="en-US" dirty="0"/>
        </a:p>
      </dgm:t>
    </dgm:pt>
    <dgm:pt modelId="{41853E43-A572-4079-BD5B-FACC833A38E7}" type="parTrans" cxnId="{2139AF1B-5E4B-44FE-A984-AC530A076B78}">
      <dgm:prSet/>
      <dgm:spPr/>
      <dgm:t>
        <a:bodyPr/>
        <a:lstStyle/>
        <a:p>
          <a:pPr latinLnBrk="1"/>
          <a:endParaRPr lang="ko-KR" altLang="en-US"/>
        </a:p>
      </dgm:t>
    </dgm:pt>
    <dgm:pt modelId="{844093A8-1931-4906-9CC5-375AEF14E28C}" type="sibTrans" cxnId="{2139AF1B-5E4B-44FE-A984-AC530A076B78}">
      <dgm:prSet/>
      <dgm:spPr/>
      <dgm:t>
        <a:bodyPr/>
        <a:lstStyle/>
        <a:p>
          <a:pPr latinLnBrk="1"/>
          <a:endParaRPr lang="ko-KR" altLang="en-US"/>
        </a:p>
      </dgm:t>
    </dgm:pt>
    <dgm:pt modelId="{10C74FF7-24E8-45C1-98A5-173FC4072154}">
      <dgm:prSet phldrT="[텍스트]"/>
      <dgm:spPr/>
      <dgm:t>
        <a:bodyPr anchor="ctr"/>
        <a:lstStyle/>
        <a:p>
          <a:pPr latinLnBrk="1">
            <a:lnSpc>
              <a:spcPct val="90000"/>
            </a:lnSpc>
          </a:pPr>
          <a:r>
            <a:rPr lang="ko-KR" altLang="en-US" dirty="0" smtClean="0"/>
            <a:t>연구목적</a:t>
          </a:r>
          <a:r>
            <a:rPr lang="en-US" altLang="ko-KR" dirty="0" smtClean="0"/>
            <a:t>, </a:t>
          </a:r>
          <a:r>
            <a:rPr lang="ko-KR" altLang="en-US" dirty="0" smtClean="0"/>
            <a:t>필요성</a:t>
          </a:r>
          <a:r>
            <a:rPr lang="en-US" altLang="ko-KR" dirty="0" smtClean="0"/>
            <a:t>, </a:t>
          </a:r>
          <a:r>
            <a:rPr lang="ko-KR" altLang="en-US" dirty="0" smtClean="0"/>
            <a:t>문제제기</a:t>
          </a:r>
          <a:endParaRPr lang="ko-KR" altLang="en-US" dirty="0"/>
        </a:p>
      </dgm:t>
    </dgm:pt>
    <dgm:pt modelId="{FB91A783-7983-4509-B717-198B603DB037}" type="parTrans" cxnId="{745F7C0C-5D23-4E43-81E7-1EECFDD34B7A}">
      <dgm:prSet/>
      <dgm:spPr/>
      <dgm:t>
        <a:bodyPr/>
        <a:lstStyle/>
        <a:p>
          <a:pPr latinLnBrk="1"/>
          <a:endParaRPr lang="ko-KR" altLang="en-US"/>
        </a:p>
      </dgm:t>
    </dgm:pt>
    <dgm:pt modelId="{F9E9A052-1710-41A8-89D1-D57BBD756CD8}" type="sibTrans" cxnId="{745F7C0C-5D23-4E43-81E7-1EECFDD34B7A}">
      <dgm:prSet/>
      <dgm:spPr/>
      <dgm:t>
        <a:bodyPr/>
        <a:lstStyle/>
        <a:p>
          <a:pPr latinLnBrk="1"/>
          <a:endParaRPr lang="ko-KR" altLang="en-US"/>
        </a:p>
      </dgm:t>
    </dgm:pt>
    <dgm:pt modelId="{D633765A-56DD-4292-8CD6-5DCF03BD33CB}">
      <dgm:prSet phldrT="[텍스트]"/>
      <dgm:spPr/>
      <dgm:t>
        <a:bodyPr anchor="ctr"/>
        <a:lstStyle/>
        <a:p>
          <a:pPr latinLnBrk="1">
            <a:lnSpc>
              <a:spcPct val="90000"/>
            </a:lnSpc>
          </a:pPr>
          <a:r>
            <a:rPr lang="ko-KR" altLang="en-US" spc="-150" dirty="0" smtClean="0"/>
            <a:t>연구방법</a:t>
          </a:r>
          <a:r>
            <a:rPr lang="en-US" altLang="ko-KR" spc="-150" dirty="0" smtClean="0"/>
            <a:t>(</a:t>
          </a:r>
          <a:r>
            <a:rPr lang="ko-KR" altLang="en-US" spc="-150" dirty="0" smtClean="0"/>
            <a:t>문헌연구</a:t>
          </a:r>
          <a:r>
            <a:rPr lang="en-US" altLang="ko-KR" spc="-150" dirty="0" smtClean="0"/>
            <a:t>, </a:t>
          </a:r>
          <a:r>
            <a:rPr lang="ko-KR" altLang="en-US" spc="-150" dirty="0" smtClean="0"/>
            <a:t>경험연구</a:t>
          </a:r>
          <a:r>
            <a:rPr lang="en-US" altLang="ko-KR" spc="-150" dirty="0" smtClean="0"/>
            <a:t>, </a:t>
          </a:r>
          <a:r>
            <a:rPr lang="ko-KR" altLang="en-US" spc="-150" dirty="0" err="1" smtClean="0"/>
            <a:t>질적연구</a:t>
          </a:r>
          <a:r>
            <a:rPr lang="en-US" altLang="ko-KR" spc="-150" dirty="0" smtClean="0"/>
            <a:t>)</a:t>
          </a:r>
          <a:endParaRPr lang="ko-KR" altLang="en-US" spc="-150" dirty="0"/>
        </a:p>
      </dgm:t>
    </dgm:pt>
    <dgm:pt modelId="{A4270F5D-F37A-4AEA-8302-84C9952491DD}" type="parTrans" cxnId="{AA9F20E9-F6CD-4EA4-9360-304848A1CCD4}">
      <dgm:prSet/>
      <dgm:spPr/>
      <dgm:t>
        <a:bodyPr/>
        <a:lstStyle/>
        <a:p>
          <a:pPr latinLnBrk="1"/>
          <a:endParaRPr lang="ko-KR" altLang="en-US"/>
        </a:p>
      </dgm:t>
    </dgm:pt>
    <dgm:pt modelId="{EEC7BD1F-EA52-43E4-8031-C6B8CECAE133}" type="sibTrans" cxnId="{AA9F20E9-F6CD-4EA4-9360-304848A1CCD4}">
      <dgm:prSet/>
      <dgm:spPr/>
      <dgm:t>
        <a:bodyPr/>
        <a:lstStyle/>
        <a:p>
          <a:pPr latinLnBrk="1"/>
          <a:endParaRPr lang="ko-KR" altLang="en-US"/>
        </a:p>
      </dgm:t>
    </dgm:pt>
    <dgm:pt modelId="{21E503DA-C824-424C-A3A8-C5FC87D1DC41}">
      <dgm:prSet phldrT="[텍스트]"/>
      <dgm:spPr/>
      <dgm:t>
        <a:bodyPr anchor="ctr"/>
        <a:lstStyle/>
        <a:p>
          <a:pPr algn="l" latinLnBrk="1"/>
          <a:r>
            <a:rPr lang="ko-KR" altLang="en-US" dirty="0" smtClean="0"/>
            <a:t>논문지도교수</a:t>
          </a:r>
          <a:r>
            <a:rPr lang="en-US" altLang="ko-KR" dirty="0" smtClean="0"/>
            <a:t> </a:t>
          </a:r>
          <a:r>
            <a:rPr lang="ko-KR" altLang="en-US" dirty="0" smtClean="0"/>
            <a:t>협의</a:t>
          </a:r>
          <a:endParaRPr lang="ko-KR" altLang="en-US" dirty="0"/>
        </a:p>
      </dgm:t>
    </dgm:pt>
    <dgm:pt modelId="{1BB38BCD-FA1D-49DD-86B1-9BABED7BA506}" type="parTrans" cxnId="{B70045FF-9016-4CC4-83C9-4C256047157B}">
      <dgm:prSet/>
      <dgm:spPr/>
      <dgm:t>
        <a:bodyPr/>
        <a:lstStyle/>
        <a:p>
          <a:pPr latinLnBrk="1"/>
          <a:endParaRPr lang="ko-KR" altLang="en-US"/>
        </a:p>
      </dgm:t>
    </dgm:pt>
    <dgm:pt modelId="{C3F5C45D-564E-4B0F-BEF5-4D7E33A8D366}" type="sibTrans" cxnId="{B70045FF-9016-4CC4-83C9-4C256047157B}">
      <dgm:prSet/>
      <dgm:spPr/>
      <dgm:t>
        <a:bodyPr/>
        <a:lstStyle/>
        <a:p>
          <a:pPr latinLnBrk="1"/>
          <a:endParaRPr lang="ko-KR" altLang="en-US"/>
        </a:p>
      </dgm:t>
    </dgm:pt>
    <dgm:pt modelId="{4A4D6484-F4B1-4CA1-9AD4-673714636CC8}">
      <dgm:prSet phldrT="[텍스트]"/>
      <dgm:spPr/>
      <dgm:t>
        <a:bodyPr anchor="ctr"/>
        <a:lstStyle/>
        <a:p>
          <a:pPr latinLnBrk="1"/>
          <a:r>
            <a:rPr lang="ko-KR" altLang="en-US" dirty="0" smtClean="0"/>
            <a:t>연구결과 예측</a:t>
          </a:r>
          <a:endParaRPr lang="ko-KR" altLang="en-US" dirty="0"/>
        </a:p>
      </dgm:t>
    </dgm:pt>
    <dgm:pt modelId="{34F96952-743B-4C5A-A692-711F9F7238EB}" type="parTrans" cxnId="{62B25ED9-C4AF-4A38-AACF-4C754F04C82A}">
      <dgm:prSet/>
      <dgm:spPr/>
      <dgm:t>
        <a:bodyPr/>
        <a:lstStyle/>
        <a:p>
          <a:pPr latinLnBrk="1"/>
          <a:endParaRPr lang="ko-KR" altLang="en-US"/>
        </a:p>
      </dgm:t>
    </dgm:pt>
    <dgm:pt modelId="{145CDF00-60FF-43DB-81B4-DF543504341A}" type="sibTrans" cxnId="{62B25ED9-C4AF-4A38-AACF-4C754F04C82A}">
      <dgm:prSet/>
      <dgm:spPr/>
      <dgm:t>
        <a:bodyPr/>
        <a:lstStyle/>
        <a:p>
          <a:pPr latinLnBrk="1"/>
          <a:endParaRPr lang="ko-KR" altLang="en-US"/>
        </a:p>
      </dgm:t>
    </dgm:pt>
    <dgm:pt modelId="{35431637-2396-4EE5-94FA-DE742E01411F}">
      <dgm:prSet phldrT="[텍스트]"/>
      <dgm:spPr/>
      <dgm:t>
        <a:bodyPr anchor="ctr"/>
        <a:lstStyle/>
        <a:p>
          <a:pPr latinLnBrk="1"/>
          <a:r>
            <a:rPr lang="ko-KR" altLang="en-US" dirty="0" smtClean="0"/>
            <a:t>논문 작성</a:t>
          </a:r>
          <a:endParaRPr lang="ko-KR" altLang="en-US" dirty="0"/>
        </a:p>
      </dgm:t>
    </dgm:pt>
    <dgm:pt modelId="{D3BAB8A8-A473-44E6-9177-BAC40077237E}" type="parTrans" cxnId="{1F0B4D48-733F-4D2C-B570-628521532E4C}">
      <dgm:prSet/>
      <dgm:spPr/>
      <dgm:t>
        <a:bodyPr/>
        <a:lstStyle/>
        <a:p>
          <a:pPr latinLnBrk="1"/>
          <a:endParaRPr lang="ko-KR" altLang="en-US"/>
        </a:p>
      </dgm:t>
    </dgm:pt>
    <dgm:pt modelId="{540184A6-4799-4B8D-94B7-21B4AD290BD2}" type="sibTrans" cxnId="{1F0B4D48-733F-4D2C-B570-628521532E4C}">
      <dgm:prSet/>
      <dgm:spPr/>
      <dgm:t>
        <a:bodyPr/>
        <a:lstStyle/>
        <a:p>
          <a:pPr latinLnBrk="1"/>
          <a:endParaRPr lang="ko-KR" altLang="en-US"/>
        </a:p>
      </dgm:t>
    </dgm:pt>
    <dgm:pt modelId="{951F7C48-ABD9-4072-AA4E-C5C77FAAC1C1}" type="pres">
      <dgm:prSet presAssocID="{F52ECEC3-1C37-4EC4-BF80-4C5CEBF3D3C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CA7B424-67DF-4966-B2C4-C0ADBB166ED6}" type="pres">
      <dgm:prSet presAssocID="{F52ECEC3-1C37-4EC4-BF80-4C5CEBF3D3C6}" presName="tSp" presStyleCnt="0"/>
      <dgm:spPr/>
    </dgm:pt>
    <dgm:pt modelId="{FD6E016E-AE59-4C92-BFE6-C5CA08930E04}" type="pres">
      <dgm:prSet presAssocID="{F52ECEC3-1C37-4EC4-BF80-4C5CEBF3D3C6}" presName="bSp" presStyleCnt="0"/>
      <dgm:spPr/>
    </dgm:pt>
    <dgm:pt modelId="{39DD1B7B-D237-4E85-9412-62E86672C55C}" type="pres">
      <dgm:prSet presAssocID="{F52ECEC3-1C37-4EC4-BF80-4C5CEBF3D3C6}" presName="process" presStyleCnt="0"/>
      <dgm:spPr/>
    </dgm:pt>
    <dgm:pt modelId="{FC5E62B9-0A8D-4830-8529-7FEF1B675688}" type="pres">
      <dgm:prSet presAssocID="{E34EAA03-D8BD-4C33-A6AB-32E2D4B745BC}" presName="composite1" presStyleCnt="0"/>
      <dgm:spPr/>
    </dgm:pt>
    <dgm:pt modelId="{32901F43-747B-45FA-B810-62FEE1EF1D53}" type="pres">
      <dgm:prSet presAssocID="{E34EAA03-D8BD-4C33-A6AB-32E2D4B745BC}" presName="dummyNode1" presStyleLbl="node1" presStyleIdx="0" presStyleCnt="3"/>
      <dgm:spPr/>
    </dgm:pt>
    <dgm:pt modelId="{6A3770FB-E01F-4093-AF6E-A9ED700BAE89}" type="pres">
      <dgm:prSet presAssocID="{E34EAA03-D8BD-4C33-A6AB-32E2D4B745BC}" presName="childNode1" presStyleLbl="bgAcc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A0008B0-8DF3-4814-BA96-383F62093B68}" type="pres">
      <dgm:prSet presAssocID="{E34EAA03-D8BD-4C33-A6AB-32E2D4B745BC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5826CE9-FFAA-4A06-8E3B-64393E9C9A71}" type="pres">
      <dgm:prSet presAssocID="{E34EAA03-D8BD-4C33-A6AB-32E2D4B745BC}" presName="parentNode1" presStyleLbl="node1" presStyleIdx="0" presStyleCnt="3" custScaleY="108987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376A426-603C-482F-8968-33EFBF9250E4}" type="pres">
      <dgm:prSet presAssocID="{E34EAA03-D8BD-4C33-A6AB-32E2D4B745BC}" presName="connSite1" presStyleCnt="0"/>
      <dgm:spPr/>
    </dgm:pt>
    <dgm:pt modelId="{EB4E3138-B02D-4D85-8BFD-F23F972AC49C}" type="pres">
      <dgm:prSet presAssocID="{BAE0810F-40FC-412A-AC38-FDB1108C9FDC}" presName="Name9" presStyleLbl="sibTrans2D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CB7FE25C-FF94-492F-986F-C512C9F7D183}" type="pres">
      <dgm:prSet presAssocID="{C619B15C-B39A-47FC-8B66-6B8BA3C0BB27}" presName="composite2" presStyleCnt="0"/>
      <dgm:spPr/>
    </dgm:pt>
    <dgm:pt modelId="{DC450AC7-50E5-480E-B995-82B68FEE7EC9}" type="pres">
      <dgm:prSet presAssocID="{C619B15C-B39A-47FC-8B66-6B8BA3C0BB27}" presName="dummyNode2" presStyleLbl="node1" presStyleIdx="0" presStyleCnt="3"/>
      <dgm:spPr/>
    </dgm:pt>
    <dgm:pt modelId="{4D2B5D70-3556-4C6A-B7B1-25ACBE4927DB}" type="pres">
      <dgm:prSet presAssocID="{C619B15C-B39A-47FC-8B66-6B8BA3C0BB27}" presName="childNode2" presStyleLbl="bgAcc1" presStyleIdx="1" presStyleCnt="3" custScaleX="11099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C8B3AC5-D0CE-49D7-8C02-3E6A385302AC}" type="pres">
      <dgm:prSet presAssocID="{C619B15C-B39A-47FC-8B66-6B8BA3C0BB27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04619EB-A35C-4427-BE2A-4A39BC9270B9}" type="pres">
      <dgm:prSet presAssocID="{C619B15C-B39A-47FC-8B66-6B8BA3C0BB27}" presName="parentNode2" presStyleLbl="node1" presStyleIdx="1" presStyleCnt="3" custScaleY="64065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D57BF95-AAFB-420C-8E5A-5E31D8CB9B38}" type="pres">
      <dgm:prSet presAssocID="{C619B15C-B39A-47FC-8B66-6B8BA3C0BB27}" presName="connSite2" presStyleCnt="0"/>
      <dgm:spPr/>
    </dgm:pt>
    <dgm:pt modelId="{805E5551-7100-4582-966B-441576609796}" type="pres">
      <dgm:prSet presAssocID="{618366DE-D057-4E6A-AA03-261661F2D06A}" presName="Name18" presStyleLbl="sibTrans2D1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BCFF5CEB-1D42-4A50-AB0B-144EC12520C5}" type="pres">
      <dgm:prSet presAssocID="{9679F671-4091-447D-9E04-2A7CA1E6B0ED}" presName="composite1" presStyleCnt="0"/>
      <dgm:spPr/>
    </dgm:pt>
    <dgm:pt modelId="{BD87B61D-112A-4021-A528-C032A63322AD}" type="pres">
      <dgm:prSet presAssocID="{9679F671-4091-447D-9E04-2A7CA1E6B0ED}" presName="dummyNode1" presStyleLbl="node1" presStyleIdx="1" presStyleCnt="3"/>
      <dgm:spPr/>
    </dgm:pt>
    <dgm:pt modelId="{EE162282-3BAB-41CC-BD93-52DC731FEE26}" type="pres">
      <dgm:prSet presAssocID="{9679F671-4091-447D-9E04-2A7CA1E6B0ED}" presName="childNode1" presStyleLbl="bgAcc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3066937-A702-4CA4-85ED-95B6894F330D}" type="pres">
      <dgm:prSet presAssocID="{9679F671-4091-447D-9E04-2A7CA1E6B0ED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5CFA45F-D8E5-4D05-9C9B-D14D8DE6AFF4}" type="pres">
      <dgm:prSet presAssocID="{9679F671-4091-447D-9E04-2A7CA1E6B0ED}" presName="parentNode1" presStyleLbl="node1" presStyleIdx="2" presStyleCnt="3" custScaleY="70242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6BC1153-0CCA-47F8-B1AF-92A5B25D5793}" type="pres">
      <dgm:prSet presAssocID="{9679F671-4091-447D-9E04-2A7CA1E6B0ED}" presName="connSite1" presStyleCnt="0"/>
      <dgm:spPr/>
    </dgm:pt>
  </dgm:ptLst>
  <dgm:cxnLst>
    <dgm:cxn modelId="{7B5D66EA-E45B-416E-9FE5-F4EA9341F4EA}" srcId="{9679F671-4091-447D-9E04-2A7CA1E6B0ED}" destId="{59076D1A-0824-4D9B-A829-7949BB355230}" srcOrd="1" destOrd="0" parTransId="{0ECBFBBD-86A0-44E6-AFEC-30ED3D6A8592}" sibTransId="{54081B6B-463C-4C55-B864-15AEA49CD9DF}"/>
    <dgm:cxn modelId="{F534B77B-0ADB-4BB2-9234-ABE179CE621D}" srcId="{E34EAA03-D8BD-4C33-A6AB-32E2D4B745BC}" destId="{12F92935-E6D7-4B68-84D6-1E51ECF5F214}" srcOrd="1" destOrd="0" parTransId="{EE9E78FF-B7AE-482C-A3EC-EF0F314E3FB8}" sibTransId="{16B22E73-1DEC-4544-B62A-EADB5EF94AE6}"/>
    <dgm:cxn modelId="{24A3BFD8-34D2-4806-B0C6-C95316CEC86F}" type="presOf" srcId="{618366DE-D057-4E6A-AA03-261661F2D06A}" destId="{805E5551-7100-4582-966B-441576609796}" srcOrd="0" destOrd="0" presId="urn:microsoft.com/office/officeart/2005/8/layout/hProcess4"/>
    <dgm:cxn modelId="{012105AF-6E49-4FE1-93A9-B12EF24B9BFD}" type="presOf" srcId="{9679F671-4091-447D-9E04-2A7CA1E6B0ED}" destId="{95CFA45F-D8E5-4D05-9C9B-D14D8DE6AFF4}" srcOrd="0" destOrd="0" presId="urn:microsoft.com/office/officeart/2005/8/layout/hProcess4"/>
    <dgm:cxn modelId="{6B62760D-75F1-4A6A-878A-14898CF9CE73}" type="presOf" srcId="{465BF36D-4EFE-4EC2-B89A-32584D0E3565}" destId="{6A3770FB-E01F-4093-AF6E-A9ED700BAE89}" srcOrd="0" destOrd="3" presId="urn:microsoft.com/office/officeart/2005/8/layout/hProcess4"/>
    <dgm:cxn modelId="{19FF5BE5-28A6-4731-A719-B4DD187FF295}" srcId="{E34EAA03-D8BD-4C33-A6AB-32E2D4B745BC}" destId="{465BF36D-4EFE-4EC2-B89A-32584D0E3565}" srcOrd="3" destOrd="0" parTransId="{0046E3F3-9032-4D62-B7DC-B7BD789DF8D7}" sibTransId="{973AD68A-7D7F-4B22-81F4-ABBE3E4BB451}"/>
    <dgm:cxn modelId="{9E21E5EA-8FD9-4166-94DD-C305C490FD93}" type="presOf" srcId="{F52ECEC3-1C37-4EC4-BF80-4C5CEBF3D3C6}" destId="{951F7C48-ABD9-4072-AA4E-C5C77FAAC1C1}" srcOrd="0" destOrd="0" presId="urn:microsoft.com/office/officeart/2005/8/layout/hProcess4"/>
    <dgm:cxn modelId="{946EE27C-7449-4947-BB38-659BD49E82CC}" type="presOf" srcId="{465BF36D-4EFE-4EC2-B89A-32584D0E3565}" destId="{FA0008B0-8DF3-4814-BA96-383F62093B68}" srcOrd="1" destOrd="3" presId="urn:microsoft.com/office/officeart/2005/8/layout/hProcess4"/>
    <dgm:cxn modelId="{D11E95E9-4A7A-413F-B701-5F7F87B5244A}" type="presOf" srcId="{F356CF0A-EAFA-4835-83CB-95E9E63DAD08}" destId="{EE162282-3BAB-41CC-BD93-52DC731FEE26}" srcOrd="0" destOrd="0" presId="urn:microsoft.com/office/officeart/2005/8/layout/hProcess4"/>
    <dgm:cxn modelId="{41BB0E0A-E8DA-4B0A-982E-2FAF89EC11D7}" srcId="{E34EAA03-D8BD-4C33-A6AB-32E2D4B745BC}" destId="{A63E4C60-FFE6-4422-AE06-AB25601038E5}" srcOrd="2" destOrd="0" parTransId="{398E6EF5-4BBC-4B8B-ADB3-C6C2AF0C59E4}" sibTransId="{D6650DB2-ED37-461A-B028-A2DAB7287EB9}"/>
    <dgm:cxn modelId="{2139AF1B-5E4B-44FE-A984-AC530A076B78}" srcId="{C619B15C-B39A-47FC-8B66-6B8BA3C0BB27}" destId="{31C58A0C-9B03-4845-AF05-2458D5F3CB53}" srcOrd="1" destOrd="0" parTransId="{41853E43-A572-4079-BD5B-FACC833A38E7}" sibTransId="{844093A8-1931-4906-9CC5-375AEF14E28C}"/>
    <dgm:cxn modelId="{40433324-1C52-43B2-A62B-0F9A701CF10C}" type="presOf" srcId="{F356CF0A-EAFA-4835-83CB-95E9E63DAD08}" destId="{93066937-A702-4CA4-85ED-95B6894F330D}" srcOrd="1" destOrd="0" presId="urn:microsoft.com/office/officeart/2005/8/layout/hProcess4"/>
    <dgm:cxn modelId="{3D9EF6D0-B970-43DC-AC93-EA16481D4213}" type="presOf" srcId="{21E503DA-C824-424C-A3A8-C5FC87D1DC41}" destId="{6A3770FB-E01F-4093-AF6E-A9ED700BAE89}" srcOrd="0" destOrd="4" presId="urn:microsoft.com/office/officeart/2005/8/layout/hProcess4"/>
    <dgm:cxn modelId="{2F0492C0-7744-45F3-B9DE-F6302E9731ED}" type="presOf" srcId="{A63E4C60-FFE6-4422-AE06-AB25601038E5}" destId="{FA0008B0-8DF3-4814-BA96-383F62093B68}" srcOrd="1" destOrd="2" presId="urn:microsoft.com/office/officeart/2005/8/layout/hProcess4"/>
    <dgm:cxn modelId="{64C41FC8-6320-4223-8D31-9FB64B810F03}" srcId="{F52ECEC3-1C37-4EC4-BF80-4C5CEBF3D3C6}" destId="{9679F671-4091-447D-9E04-2A7CA1E6B0ED}" srcOrd="2" destOrd="0" parTransId="{C3236227-C787-476B-936A-621E2A3D5CB3}" sibTransId="{4CD78B98-4D18-4536-9644-87DED1C31A20}"/>
    <dgm:cxn modelId="{EDB8D713-A053-4C1A-A5D7-12BE4293F541}" type="presOf" srcId="{A63E4C60-FFE6-4422-AE06-AB25601038E5}" destId="{6A3770FB-E01F-4093-AF6E-A9ED700BAE89}" srcOrd="0" destOrd="2" presId="urn:microsoft.com/office/officeart/2005/8/layout/hProcess4"/>
    <dgm:cxn modelId="{6E8CB3CE-5266-4424-8437-5487B99D66D0}" type="presOf" srcId="{4102C579-FA5F-4E90-B5BF-4957635DF888}" destId="{4D2B5D70-3556-4C6A-B7B1-25ACBE4927DB}" srcOrd="0" destOrd="0" presId="urn:microsoft.com/office/officeart/2005/8/layout/hProcess4"/>
    <dgm:cxn modelId="{5386C5C9-5551-4646-A2ED-B6EFAAEB4B4F}" type="presOf" srcId="{12F92935-E6D7-4B68-84D6-1E51ECF5F214}" destId="{FA0008B0-8DF3-4814-BA96-383F62093B68}" srcOrd="1" destOrd="1" presId="urn:microsoft.com/office/officeart/2005/8/layout/hProcess4"/>
    <dgm:cxn modelId="{15B471D5-FAAE-4BB5-9813-77C4D50E6778}" type="presOf" srcId="{12F92935-E6D7-4B68-84D6-1E51ECF5F214}" destId="{6A3770FB-E01F-4093-AF6E-A9ED700BAE89}" srcOrd="0" destOrd="1" presId="urn:microsoft.com/office/officeart/2005/8/layout/hProcess4"/>
    <dgm:cxn modelId="{6FE3354B-2171-4BAE-9973-4C35C473C115}" type="presOf" srcId="{4102C579-FA5F-4E90-B5BF-4957635DF888}" destId="{9C8B3AC5-D0CE-49D7-8C02-3E6A385302AC}" srcOrd="1" destOrd="0" presId="urn:microsoft.com/office/officeart/2005/8/layout/hProcess4"/>
    <dgm:cxn modelId="{1489040B-E6C8-4A19-AA9D-4B494B0BA4C5}" type="presOf" srcId="{4A4D6484-F4B1-4CA1-9AD4-673714636CC8}" destId="{93066937-A702-4CA4-85ED-95B6894F330D}" srcOrd="1" destOrd="2" presId="urn:microsoft.com/office/officeart/2005/8/layout/hProcess4"/>
    <dgm:cxn modelId="{6F6B1256-818A-44C9-BF6A-F7A6ADCC8130}" type="presOf" srcId="{4A4D6484-F4B1-4CA1-9AD4-673714636CC8}" destId="{EE162282-3BAB-41CC-BD93-52DC731FEE26}" srcOrd="0" destOrd="2" presId="urn:microsoft.com/office/officeart/2005/8/layout/hProcess4"/>
    <dgm:cxn modelId="{D701D1AD-438A-462B-AB9E-6C2D829869C5}" srcId="{C619B15C-B39A-47FC-8B66-6B8BA3C0BB27}" destId="{4102C579-FA5F-4E90-B5BF-4957635DF888}" srcOrd="0" destOrd="0" parTransId="{C06BF4F9-CEF5-4EFA-95A9-E5D0BADE5661}" sibTransId="{99BFFCEB-A29B-4480-B933-DC14ADBF325B}"/>
    <dgm:cxn modelId="{C6F8D7EF-77A1-49DC-92B2-2C2DE20C1FA2}" type="presOf" srcId="{627C39A7-FEF5-4B77-9C27-A94932F7D069}" destId="{6A3770FB-E01F-4093-AF6E-A9ED700BAE89}" srcOrd="0" destOrd="0" presId="urn:microsoft.com/office/officeart/2005/8/layout/hProcess4"/>
    <dgm:cxn modelId="{1BB55364-93E9-4153-AC1E-77B83F65E841}" type="presOf" srcId="{31C58A0C-9B03-4845-AF05-2458D5F3CB53}" destId="{4D2B5D70-3556-4C6A-B7B1-25ACBE4927DB}" srcOrd="0" destOrd="1" presId="urn:microsoft.com/office/officeart/2005/8/layout/hProcess4"/>
    <dgm:cxn modelId="{59CA3CF5-63BD-453C-A3CA-F06FB006CC37}" type="presOf" srcId="{E34EAA03-D8BD-4C33-A6AB-32E2D4B745BC}" destId="{85826CE9-FFAA-4A06-8E3B-64393E9C9A71}" srcOrd="0" destOrd="0" presId="urn:microsoft.com/office/officeart/2005/8/layout/hProcess4"/>
    <dgm:cxn modelId="{CC21FAA6-D4EB-43BC-A8DF-BAE5F57F54DC}" srcId="{F52ECEC3-1C37-4EC4-BF80-4C5CEBF3D3C6}" destId="{C619B15C-B39A-47FC-8B66-6B8BA3C0BB27}" srcOrd="1" destOrd="0" parTransId="{D3DEC5CC-86A6-4BB6-8832-B5678DEC3F5B}" sibTransId="{618366DE-D057-4E6A-AA03-261661F2D06A}"/>
    <dgm:cxn modelId="{520FE623-F096-468A-9A30-B59AF0B37AB3}" type="presOf" srcId="{59076D1A-0824-4D9B-A829-7949BB355230}" destId="{93066937-A702-4CA4-85ED-95B6894F330D}" srcOrd="1" destOrd="1" presId="urn:microsoft.com/office/officeart/2005/8/layout/hProcess4"/>
    <dgm:cxn modelId="{745F7C0C-5D23-4E43-81E7-1EECFDD34B7A}" srcId="{C619B15C-B39A-47FC-8B66-6B8BA3C0BB27}" destId="{10C74FF7-24E8-45C1-98A5-173FC4072154}" srcOrd="2" destOrd="0" parTransId="{FB91A783-7983-4509-B717-198B603DB037}" sibTransId="{F9E9A052-1710-41A8-89D1-D57BBD756CD8}"/>
    <dgm:cxn modelId="{215150F8-6B3B-4C4C-ABA4-7050AB496028}" type="presOf" srcId="{10C74FF7-24E8-45C1-98A5-173FC4072154}" destId="{9C8B3AC5-D0CE-49D7-8C02-3E6A385302AC}" srcOrd="1" destOrd="2" presId="urn:microsoft.com/office/officeart/2005/8/layout/hProcess4"/>
    <dgm:cxn modelId="{B93E51B3-1EBB-484A-9EA2-B9C10EAD276A}" srcId="{E34EAA03-D8BD-4C33-A6AB-32E2D4B745BC}" destId="{627C39A7-FEF5-4B77-9C27-A94932F7D069}" srcOrd="0" destOrd="0" parTransId="{28C96F00-7A8C-4765-8D23-BB209C6F363B}" sibTransId="{315FB7AF-6399-4BFF-876D-4D02F5575F19}"/>
    <dgm:cxn modelId="{2195CE5A-A3BB-46B6-824D-1B20821F1FAB}" type="presOf" srcId="{D633765A-56DD-4292-8CD6-5DCF03BD33CB}" destId="{9C8B3AC5-D0CE-49D7-8C02-3E6A385302AC}" srcOrd="1" destOrd="3" presId="urn:microsoft.com/office/officeart/2005/8/layout/hProcess4"/>
    <dgm:cxn modelId="{D11026DD-36F2-4691-8447-537D6DA13D95}" srcId="{F52ECEC3-1C37-4EC4-BF80-4C5CEBF3D3C6}" destId="{E34EAA03-D8BD-4C33-A6AB-32E2D4B745BC}" srcOrd="0" destOrd="0" parTransId="{3A7B9E72-119F-4ED0-9DF6-9E1C5C07246F}" sibTransId="{BAE0810F-40FC-412A-AC38-FDB1108C9FDC}"/>
    <dgm:cxn modelId="{186BDC34-2653-401A-A4A9-1DCF3A186EE4}" type="presOf" srcId="{627C39A7-FEF5-4B77-9C27-A94932F7D069}" destId="{FA0008B0-8DF3-4814-BA96-383F62093B68}" srcOrd="1" destOrd="0" presId="urn:microsoft.com/office/officeart/2005/8/layout/hProcess4"/>
    <dgm:cxn modelId="{B70045FF-9016-4CC4-83C9-4C256047157B}" srcId="{E34EAA03-D8BD-4C33-A6AB-32E2D4B745BC}" destId="{21E503DA-C824-424C-A3A8-C5FC87D1DC41}" srcOrd="4" destOrd="0" parTransId="{1BB38BCD-FA1D-49DD-86B1-9BABED7BA506}" sibTransId="{C3F5C45D-564E-4B0F-BEF5-4D7E33A8D366}"/>
    <dgm:cxn modelId="{86A67D5F-2FC3-4E61-8C2C-AAEFA4FE6846}" type="presOf" srcId="{C619B15C-B39A-47FC-8B66-6B8BA3C0BB27}" destId="{A04619EB-A35C-4427-BE2A-4A39BC9270B9}" srcOrd="0" destOrd="0" presId="urn:microsoft.com/office/officeart/2005/8/layout/hProcess4"/>
    <dgm:cxn modelId="{62B25ED9-C4AF-4A38-AACF-4C754F04C82A}" srcId="{9679F671-4091-447D-9E04-2A7CA1E6B0ED}" destId="{4A4D6484-F4B1-4CA1-9AD4-673714636CC8}" srcOrd="2" destOrd="0" parTransId="{34F96952-743B-4C5A-A692-711F9F7238EB}" sibTransId="{145CDF00-60FF-43DB-81B4-DF543504341A}"/>
    <dgm:cxn modelId="{7B8FB61B-CA45-468D-9E92-6B0E7E6CF14C}" srcId="{9679F671-4091-447D-9E04-2A7CA1E6B0ED}" destId="{F356CF0A-EAFA-4835-83CB-95E9E63DAD08}" srcOrd="0" destOrd="0" parTransId="{7E27D03B-8E5A-4177-856E-A4E8535C857C}" sibTransId="{64663058-A058-4957-BDE8-3BF24B90C3E9}"/>
    <dgm:cxn modelId="{45E4E979-1C89-436E-84AE-0EE47947F60F}" type="presOf" srcId="{21E503DA-C824-424C-A3A8-C5FC87D1DC41}" destId="{FA0008B0-8DF3-4814-BA96-383F62093B68}" srcOrd="1" destOrd="4" presId="urn:microsoft.com/office/officeart/2005/8/layout/hProcess4"/>
    <dgm:cxn modelId="{6B11D20D-73EA-4050-8E4F-F2F3C4AE7464}" type="presOf" srcId="{59076D1A-0824-4D9B-A829-7949BB355230}" destId="{EE162282-3BAB-41CC-BD93-52DC731FEE26}" srcOrd="0" destOrd="1" presId="urn:microsoft.com/office/officeart/2005/8/layout/hProcess4"/>
    <dgm:cxn modelId="{FF572224-D2F5-41DB-9060-86B9E1E75B56}" type="presOf" srcId="{10C74FF7-24E8-45C1-98A5-173FC4072154}" destId="{4D2B5D70-3556-4C6A-B7B1-25ACBE4927DB}" srcOrd="0" destOrd="2" presId="urn:microsoft.com/office/officeart/2005/8/layout/hProcess4"/>
    <dgm:cxn modelId="{D7702AA5-ACDB-4DC7-875C-A49988607520}" type="presOf" srcId="{BAE0810F-40FC-412A-AC38-FDB1108C9FDC}" destId="{EB4E3138-B02D-4D85-8BFD-F23F972AC49C}" srcOrd="0" destOrd="0" presId="urn:microsoft.com/office/officeart/2005/8/layout/hProcess4"/>
    <dgm:cxn modelId="{65A89229-0D7B-4D12-85EC-D9ADEA1A1E9C}" type="presOf" srcId="{35431637-2396-4EE5-94FA-DE742E01411F}" destId="{EE162282-3BAB-41CC-BD93-52DC731FEE26}" srcOrd="0" destOrd="3" presId="urn:microsoft.com/office/officeart/2005/8/layout/hProcess4"/>
    <dgm:cxn modelId="{8B6C5B3B-094A-4775-94CE-E6781BB04F8A}" type="presOf" srcId="{31C58A0C-9B03-4845-AF05-2458D5F3CB53}" destId="{9C8B3AC5-D0CE-49D7-8C02-3E6A385302AC}" srcOrd="1" destOrd="1" presId="urn:microsoft.com/office/officeart/2005/8/layout/hProcess4"/>
    <dgm:cxn modelId="{AA9F20E9-F6CD-4EA4-9360-304848A1CCD4}" srcId="{C619B15C-B39A-47FC-8B66-6B8BA3C0BB27}" destId="{D633765A-56DD-4292-8CD6-5DCF03BD33CB}" srcOrd="3" destOrd="0" parTransId="{A4270F5D-F37A-4AEA-8302-84C9952491DD}" sibTransId="{EEC7BD1F-EA52-43E4-8031-C6B8CECAE133}"/>
    <dgm:cxn modelId="{549D602C-448B-46CF-A74C-3F60FCCC0903}" type="presOf" srcId="{D633765A-56DD-4292-8CD6-5DCF03BD33CB}" destId="{4D2B5D70-3556-4C6A-B7B1-25ACBE4927DB}" srcOrd="0" destOrd="3" presId="urn:microsoft.com/office/officeart/2005/8/layout/hProcess4"/>
    <dgm:cxn modelId="{1235A785-A6AA-4158-9ECD-B3F198F986B5}" type="presOf" srcId="{35431637-2396-4EE5-94FA-DE742E01411F}" destId="{93066937-A702-4CA4-85ED-95B6894F330D}" srcOrd="1" destOrd="3" presId="urn:microsoft.com/office/officeart/2005/8/layout/hProcess4"/>
    <dgm:cxn modelId="{1F0B4D48-733F-4D2C-B570-628521532E4C}" srcId="{9679F671-4091-447D-9E04-2A7CA1E6B0ED}" destId="{35431637-2396-4EE5-94FA-DE742E01411F}" srcOrd="3" destOrd="0" parTransId="{D3BAB8A8-A473-44E6-9177-BAC40077237E}" sibTransId="{540184A6-4799-4B8D-94B7-21B4AD290BD2}"/>
    <dgm:cxn modelId="{F51A37DD-ACD9-4CFE-99D4-D9545893526A}" type="presParOf" srcId="{951F7C48-ABD9-4072-AA4E-C5C77FAAC1C1}" destId="{0CA7B424-67DF-4966-B2C4-C0ADBB166ED6}" srcOrd="0" destOrd="0" presId="urn:microsoft.com/office/officeart/2005/8/layout/hProcess4"/>
    <dgm:cxn modelId="{7AA8BFD3-B479-4A69-9748-B94F4517CC9A}" type="presParOf" srcId="{951F7C48-ABD9-4072-AA4E-C5C77FAAC1C1}" destId="{FD6E016E-AE59-4C92-BFE6-C5CA08930E04}" srcOrd="1" destOrd="0" presId="urn:microsoft.com/office/officeart/2005/8/layout/hProcess4"/>
    <dgm:cxn modelId="{516200EC-7E2D-4D25-BFBC-9BEFFB435007}" type="presParOf" srcId="{951F7C48-ABD9-4072-AA4E-C5C77FAAC1C1}" destId="{39DD1B7B-D237-4E85-9412-62E86672C55C}" srcOrd="2" destOrd="0" presId="urn:microsoft.com/office/officeart/2005/8/layout/hProcess4"/>
    <dgm:cxn modelId="{77FA1BD4-9E66-4334-9172-498079ED51ED}" type="presParOf" srcId="{39DD1B7B-D237-4E85-9412-62E86672C55C}" destId="{FC5E62B9-0A8D-4830-8529-7FEF1B675688}" srcOrd="0" destOrd="0" presId="urn:microsoft.com/office/officeart/2005/8/layout/hProcess4"/>
    <dgm:cxn modelId="{CCC7FD29-49BD-4574-BC07-6439835528F4}" type="presParOf" srcId="{FC5E62B9-0A8D-4830-8529-7FEF1B675688}" destId="{32901F43-747B-45FA-B810-62FEE1EF1D53}" srcOrd="0" destOrd="0" presId="urn:microsoft.com/office/officeart/2005/8/layout/hProcess4"/>
    <dgm:cxn modelId="{540CCCD9-01EE-49B0-ACB3-65A1D23ADFD5}" type="presParOf" srcId="{FC5E62B9-0A8D-4830-8529-7FEF1B675688}" destId="{6A3770FB-E01F-4093-AF6E-A9ED700BAE89}" srcOrd="1" destOrd="0" presId="urn:microsoft.com/office/officeart/2005/8/layout/hProcess4"/>
    <dgm:cxn modelId="{FF1421B6-981E-4F60-96D3-031E47C93440}" type="presParOf" srcId="{FC5E62B9-0A8D-4830-8529-7FEF1B675688}" destId="{FA0008B0-8DF3-4814-BA96-383F62093B68}" srcOrd="2" destOrd="0" presId="urn:microsoft.com/office/officeart/2005/8/layout/hProcess4"/>
    <dgm:cxn modelId="{A7120393-BD13-4A22-94D3-6C0C33AAD4D0}" type="presParOf" srcId="{FC5E62B9-0A8D-4830-8529-7FEF1B675688}" destId="{85826CE9-FFAA-4A06-8E3B-64393E9C9A71}" srcOrd="3" destOrd="0" presId="urn:microsoft.com/office/officeart/2005/8/layout/hProcess4"/>
    <dgm:cxn modelId="{EA99E97B-43AC-46D7-BEB1-A5120A5D828E}" type="presParOf" srcId="{FC5E62B9-0A8D-4830-8529-7FEF1B675688}" destId="{5376A426-603C-482F-8968-33EFBF9250E4}" srcOrd="4" destOrd="0" presId="urn:microsoft.com/office/officeart/2005/8/layout/hProcess4"/>
    <dgm:cxn modelId="{84C3AA64-12DD-42BD-A1AB-970C69530AEA}" type="presParOf" srcId="{39DD1B7B-D237-4E85-9412-62E86672C55C}" destId="{EB4E3138-B02D-4D85-8BFD-F23F972AC49C}" srcOrd="1" destOrd="0" presId="urn:microsoft.com/office/officeart/2005/8/layout/hProcess4"/>
    <dgm:cxn modelId="{5F09BA34-08D9-48D4-A513-D1FA87890DB9}" type="presParOf" srcId="{39DD1B7B-D237-4E85-9412-62E86672C55C}" destId="{CB7FE25C-FF94-492F-986F-C512C9F7D183}" srcOrd="2" destOrd="0" presId="urn:microsoft.com/office/officeart/2005/8/layout/hProcess4"/>
    <dgm:cxn modelId="{2421FA98-9234-4CFE-84B0-4A20589BE5D7}" type="presParOf" srcId="{CB7FE25C-FF94-492F-986F-C512C9F7D183}" destId="{DC450AC7-50E5-480E-B995-82B68FEE7EC9}" srcOrd="0" destOrd="0" presId="urn:microsoft.com/office/officeart/2005/8/layout/hProcess4"/>
    <dgm:cxn modelId="{6FE0C3C9-F4F8-42C2-BC5E-E03B53D5CCC5}" type="presParOf" srcId="{CB7FE25C-FF94-492F-986F-C512C9F7D183}" destId="{4D2B5D70-3556-4C6A-B7B1-25ACBE4927DB}" srcOrd="1" destOrd="0" presId="urn:microsoft.com/office/officeart/2005/8/layout/hProcess4"/>
    <dgm:cxn modelId="{E6D1637E-6612-4134-8200-A98BAFEC7B9D}" type="presParOf" srcId="{CB7FE25C-FF94-492F-986F-C512C9F7D183}" destId="{9C8B3AC5-D0CE-49D7-8C02-3E6A385302AC}" srcOrd="2" destOrd="0" presId="urn:microsoft.com/office/officeart/2005/8/layout/hProcess4"/>
    <dgm:cxn modelId="{BB7A5FBF-F7D8-44E3-A60B-761AFB819FDD}" type="presParOf" srcId="{CB7FE25C-FF94-492F-986F-C512C9F7D183}" destId="{A04619EB-A35C-4427-BE2A-4A39BC9270B9}" srcOrd="3" destOrd="0" presId="urn:microsoft.com/office/officeart/2005/8/layout/hProcess4"/>
    <dgm:cxn modelId="{902B1D66-ACE3-4C7D-B6C2-A27F414C61C2}" type="presParOf" srcId="{CB7FE25C-FF94-492F-986F-C512C9F7D183}" destId="{DD57BF95-AAFB-420C-8E5A-5E31D8CB9B38}" srcOrd="4" destOrd="0" presId="urn:microsoft.com/office/officeart/2005/8/layout/hProcess4"/>
    <dgm:cxn modelId="{A5109F7D-B06E-4141-A910-9D535051ECEA}" type="presParOf" srcId="{39DD1B7B-D237-4E85-9412-62E86672C55C}" destId="{805E5551-7100-4582-966B-441576609796}" srcOrd="3" destOrd="0" presId="urn:microsoft.com/office/officeart/2005/8/layout/hProcess4"/>
    <dgm:cxn modelId="{CE629774-055E-43C4-B5FD-E848CC683D7C}" type="presParOf" srcId="{39DD1B7B-D237-4E85-9412-62E86672C55C}" destId="{BCFF5CEB-1D42-4A50-AB0B-144EC12520C5}" srcOrd="4" destOrd="0" presId="urn:microsoft.com/office/officeart/2005/8/layout/hProcess4"/>
    <dgm:cxn modelId="{44A185CC-98E8-4F8F-9144-0F1702C2B49C}" type="presParOf" srcId="{BCFF5CEB-1D42-4A50-AB0B-144EC12520C5}" destId="{BD87B61D-112A-4021-A528-C032A63322AD}" srcOrd="0" destOrd="0" presId="urn:microsoft.com/office/officeart/2005/8/layout/hProcess4"/>
    <dgm:cxn modelId="{6066A496-4F9D-4891-A140-56D9F36F8CD0}" type="presParOf" srcId="{BCFF5CEB-1D42-4A50-AB0B-144EC12520C5}" destId="{EE162282-3BAB-41CC-BD93-52DC731FEE26}" srcOrd="1" destOrd="0" presId="urn:microsoft.com/office/officeart/2005/8/layout/hProcess4"/>
    <dgm:cxn modelId="{4BD150F3-F9F7-4ED5-BC15-E22149C9CA91}" type="presParOf" srcId="{BCFF5CEB-1D42-4A50-AB0B-144EC12520C5}" destId="{93066937-A702-4CA4-85ED-95B6894F330D}" srcOrd="2" destOrd="0" presId="urn:microsoft.com/office/officeart/2005/8/layout/hProcess4"/>
    <dgm:cxn modelId="{DFEEF7FC-3F85-4F64-A0B8-D1343C9159A8}" type="presParOf" srcId="{BCFF5CEB-1D42-4A50-AB0B-144EC12520C5}" destId="{95CFA45F-D8E5-4D05-9C9B-D14D8DE6AFF4}" srcOrd="3" destOrd="0" presId="urn:microsoft.com/office/officeart/2005/8/layout/hProcess4"/>
    <dgm:cxn modelId="{2B99988E-E7A5-4D6E-AF6B-F5C0D0A85AED}" type="presParOf" srcId="{BCFF5CEB-1D42-4A50-AB0B-144EC12520C5}" destId="{86BC1153-0CCA-47F8-B1AF-92A5B25D5793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3770FB-E01F-4093-AF6E-A9ED700BAE89}">
      <dsp:nvSpPr>
        <dsp:cNvPr id="0" name=""/>
        <dsp:cNvSpPr/>
      </dsp:nvSpPr>
      <dsp:spPr>
        <a:xfrm>
          <a:off x="3214" y="1451170"/>
          <a:ext cx="2425226" cy="20003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114300" lvl="1" indent="-114300" algn="l" defTabSz="5334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200" kern="1200" dirty="0" smtClean="0"/>
            <a:t>가장 관심분야</a:t>
          </a:r>
          <a:endParaRPr lang="ko-KR" altLang="en-US" sz="1200" kern="1200" dirty="0"/>
        </a:p>
        <a:p>
          <a:pPr marL="114300" lvl="1" indent="-114300" algn="l" defTabSz="5334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200" kern="1200" dirty="0" smtClean="0"/>
            <a:t>흥미가 있는 분야</a:t>
          </a:r>
          <a:endParaRPr lang="ko-KR" altLang="en-US" sz="1200" kern="1200" dirty="0"/>
        </a:p>
        <a:p>
          <a:pPr marL="114300" lvl="1" indent="-114300" algn="l" defTabSz="5334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200" kern="1200" dirty="0" smtClean="0"/>
            <a:t>현재 업무관련 분야</a:t>
          </a:r>
          <a:endParaRPr lang="ko-KR" altLang="en-US" sz="1200" kern="1200" dirty="0"/>
        </a:p>
        <a:p>
          <a:pPr marL="114300" lvl="1" indent="-114300" algn="l" defTabSz="5334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200" kern="1200" dirty="0" smtClean="0"/>
            <a:t>최근 이슈 주제 회피</a:t>
          </a:r>
          <a:endParaRPr lang="ko-KR" altLang="en-US" sz="1200" kern="1200" dirty="0"/>
        </a:p>
        <a:p>
          <a:pPr marL="114300" lvl="1" indent="-114300" algn="l" defTabSz="5334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200" kern="1200" dirty="0" smtClean="0"/>
            <a:t>논문지도교수</a:t>
          </a:r>
          <a:r>
            <a:rPr lang="en-US" altLang="ko-KR" sz="1200" kern="1200" dirty="0" smtClean="0"/>
            <a:t> </a:t>
          </a:r>
          <a:r>
            <a:rPr lang="ko-KR" altLang="en-US" sz="1200" kern="1200" dirty="0" smtClean="0"/>
            <a:t>협의</a:t>
          </a:r>
          <a:endParaRPr lang="ko-KR" altLang="en-US" sz="1200" kern="1200" dirty="0"/>
        </a:p>
      </dsp:txBody>
      <dsp:txXfrm>
        <a:off x="49247" y="1497203"/>
        <a:ext cx="2333160" cy="1479601"/>
      </dsp:txXfrm>
    </dsp:sp>
    <dsp:sp modelId="{EB4E3138-B02D-4D85-8BFD-F23F972AC49C}">
      <dsp:nvSpPr>
        <dsp:cNvPr id="0" name=""/>
        <dsp:cNvSpPr/>
      </dsp:nvSpPr>
      <dsp:spPr>
        <a:xfrm>
          <a:off x="1360118" y="1876032"/>
          <a:ext cx="2777575" cy="2777575"/>
        </a:xfrm>
        <a:prstGeom prst="leftCircularArrow">
          <a:avLst>
            <a:gd name="adj1" fmla="val 2800"/>
            <a:gd name="adj2" fmla="val 341687"/>
            <a:gd name="adj3" fmla="val 2088013"/>
            <a:gd name="adj4" fmla="val 8995304"/>
            <a:gd name="adj5" fmla="val 326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826CE9-FFAA-4A06-8E3B-64393E9C9A71}">
      <dsp:nvSpPr>
        <dsp:cNvPr id="0" name=""/>
        <dsp:cNvSpPr/>
      </dsp:nvSpPr>
      <dsp:spPr>
        <a:xfrm>
          <a:off x="542153" y="2984317"/>
          <a:ext cx="2155756" cy="9343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kern="1200" dirty="0" smtClean="0"/>
            <a:t>주제선정</a:t>
          </a:r>
          <a:endParaRPr lang="en-US" altLang="ko-KR" sz="1400" kern="1200" dirty="0" smtClean="0"/>
        </a:p>
        <a:p>
          <a:pPr lvl="0" algn="ctr" defTabSz="6223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400" kern="1200" dirty="0" smtClean="0"/>
            <a:t>(</a:t>
          </a:r>
          <a:r>
            <a:rPr lang="ko-KR" altLang="en-US" sz="1400" kern="1200" dirty="0" smtClean="0"/>
            <a:t>문제의식 </a:t>
          </a:r>
          <a:r>
            <a:rPr lang="ko-KR" altLang="en-US" sz="1400" kern="1200" dirty="0" err="1" smtClean="0"/>
            <a:t>브레인스토밍</a:t>
          </a:r>
          <a:r>
            <a:rPr lang="en-US" altLang="ko-KR" sz="1400" kern="1200" dirty="0" smtClean="0"/>
            <a:t>))</a:t>
          </a:r>
          <a:endParaRPr lang="ko-KR" altLang="en-US" sz="1400" kern="1200" dirty="0"/>
        </a:p>
      </dsp:txBody>
      <dsp:txXfrm>
        <a:off x="569518" y="3011682"/>
        <a:ext cx="2101026" cy="879586"/>
      </dsp:txXfrm>
    </dsp:sp>
    <dsp:sp modelId="{4D2B5D70-3556-4C6A-B7B1-25ACBE4927DB}">
      <dsp:nvSpPr>
        <dsp:cNvPr id="0" name=""/>
        <dsp:cNvSpPr/>
      </dsp:nvSpPr>
      <dsp:spPr>
        <a:xfrm>
          <a:off x="3068220" y="1470431"/>
          <a:ext cx="2691928" cy="20003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114300" lvl="1" indent="-114300" algn="l" defTabSz="533400" latinLnBrk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200" kern="1200" dirty="0" smtClean="0"/>
            <a:t>연구동향 분석</a:t>
          </a:r>
          <a:r>
            <a:rPr lang="en-US" altLang="ko-KR" sz="1200" kern="1200" dirty="0" smtClean="0"/>
            <a:t>/ </a:t>
          </a:r>
          <a:r>
            <a:rPr lang="ko-KR" altLang="en-US" sz="1200" kern="1200" dirty="0" smtClean="0"/>
            <a:t>연구가설 설정</a:t>
          </a:r>
          <a:endParaRPr lang="ko-KR" altLang="en-US" sz="1200" kern="1200" dirty="0"/>
        </a:p>
        <a:p>
          <a:pPr marL="114300" lvl="1" indent="-114300" algn="l" defTabSz="5334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200" kern="1200" dirty="0" smtClean="0"/>
            <a:t>개괄적 논문구조</a:t>
          </a:r>
          <a:r>
            <a:rPr lang="en-US" altLang="ko-KR" sz="1200" kern="1200" dirty="0" smtClean="0"/>
            <a:t>(</a:t>
          </a:r>
          <a:r>
            <a:rPr lang="ko-KR" altLang="en-US" sz="1200" kern="1200" dirty="0" smtClean="0"/>
            <a:t>목차</a:t>
          </a:r>
          <a:r>
            <a:rPr lang="en-US" altLang="ko-KR" sz="1200" kern="1200" dirty="0" smtClean="0"/>
            <a:t>)</a:t>
          </a:r>
          <a:endParaRPr lang="ko-KR" altLang="en-US" sz="1200" kern="1200" dirty="0"/>
        </a:p>
        <a:p>
          <a:pPr marL="114300" lvl="1" indent="-114300" algn="l" defTabSz="5334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200" kern="1200" dirty="0" smtClean="0"/>
            <a:t>연구목적</a:t>
          </a:r>
          <a:r>
            <a:rPr lang="en-US" altLang="ko-KR" sz="1200" kern="1200" dirty="0" smtClean="0"/>
            <a:t>, </a:t>
          </a:r>
          <a:r>
            <a:rPr lang="ko-KR" altLang="en-US" sz="1200" kern="1200" dirty="0" smtClean="0"/>
            <a:t>필요성</a:t>
          </a:r>
          <a:r>
            <a:rPr lang="en-US" altLang="ko-KR" sz="1200" kern="1200" dirty="0" smtClean="0"/>
            <a:t>, </a:t>
          </a:r>
          <a:r>
            <a:rPr lang="ko-KR" altLang="en-US" sz="1200" kern="1200" dirty="0" smtClean="0"/>
            <a:t>문제제기</a:t>
          </a:r>
          <a:endParaRPr lang="ko-KR" altLang="en-US" sz="1200" kern="1200" dirty="0"/>
        </a:p>
        <a:p>
          <a:pPr marL="114300" lvl="1" indent="-114300" algn="l" defTabSz="5334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200" kern="1200" spc="-150" dirty="0" smtClean="0"/>
            <a:t>연구방법</a:t>
          </a:r>
          <a:r>
            <a:rPr lang="en-US" altLang="ko-KR" sz="1200" kern="1200" spc="-150" dirty="0" smtClean="0"/>
            <a:t>(</a:t>
          </a:r>
          <a:r>
            <a:rPr lang="ko-KR" altLang="en-US" sz="1200" kern="1200" spc="-150" dirty="0" smtClean="0"/>
            <a:t>문헌연구</a:t>
          </a:r>
          <a:r>
            <a:rPr lang="en-US" altLang="ko-KR" sz="1200" kern="1200" spc="-150" dirty="0" smtClean="0"/>
            <a:t>, </a:t>
          </a:r>
          <a:r>
            <a:rPr lang="ko-KR" altLang="en-US" sz="1200" kern="1200" spc="-150" dirty="0" smtClean="0"/>
            <a:t>경험연구</a:t>
          </a:r>
          <a:r>
            <a:rPr lang="en-US" altLang="ko-KR" sz="1200" kern="1200" spc="-150" dirty="0" smtClean="0"/>
            <a:t>, </a:t>
          </a:r>
          <a:r>
            <a:rPr lang="ko-KR" altLang="en-US" sz="1200" kern="1200" spc="-150" dirty="0" err="1" smtClean="0"/>
            <a:t>질적연구</a:t>
          </a:r>
          <a:r>
            <a:rPr lang="en-US" altLang="ko-KR" sz="1200" kern="1200" spc="-150" dirty="0" smtClean="0"/>
            <a:t>)</a:t>
          </a:r>
          <a:endParaRPr lang="ko-KR" altLang="en-US" sz="1200" kern="1200" spc="-150" dirty="0"/>
        </a:p>
      </dsp:txBody>
      <dsp:txXfrm>
        <a:off x="3114253" y="1945101"/>
        <a:ext cx="2599862" cy="1479601"/>
      </dsp:txXfrm>
    </dsp:sp>
    <dsp:sp modelId="{805E5551-7100-4582-966B-441576609796}">
      <dsp:nvSpPr>
        <dsp:cNvPr id="0" name=""/>
        <dsp:cNvSpPr/>
      </dsp:nvSpPr>
      <dsp:spPr>
        <a:xfrm>
          <a:off x="4594685" y="331801"/>
          <a:ext cx="2939684" cy="2939684"/>
        </a:xfrm>
        <a:prstGeom prst="circularArrow">
          <a:avLst>
            <a:gd name="adj1" fmla="val 2645"/>
            <a:gd name="adj2" fmla="val 321684"/>
            <a:gd name="adj3" fmla="val 19282914"/>
            <a:gd name="adj4" fmla="val 12355619"/>
            <a:gd name="adj5" fmla="val 308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4619EB-A35C-4427-BE2A-4A39BC9270B9}">
      <dsp:nvSpPr>
        <dsp:cNvPr id="0" name=""/>
        <dsp:cNvSpPr/>
      </dsp:nvSpPr>
      <dsp:spPr>
        <a:xfrm>
          <a:off x="3740510" y="1195825"/>
          <a:ext cx="2155756" cy="5492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kern="1200" dirty="0" smtClean="0"/>
            <a:t>논문체계 구상</a:t>
          </a:r>
          <a:endParaRPr lang="ko-KR" altLang="en-US" sz="1400" kern="1200" dirty="0"/>
        </a:p>
      </dsp:txBody>
      <dsp:txXfrm>
        <a:off x="3756596" y="1211911"/>
        <a:ext cx="2123584" cy="517040"/>
      </dsp:txXfrm>
    </dsp:sp>
    <dsp:sp modelId="{EE162282-3BAB-41CC-BD93-52DC731FEE26}">
      <dsp:nvSpPr>
        <dsp:cNvPr id="0" name=""/>
        <dsp:cNvSpPr/>
      </dsp:nvSpPr>
      <dsp:spPr>
        <a:xfrm>
          <a:off x="6266577" y="1470431"/>
          <a:ext cx="2425226" cy="20003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114300" lvl="1" indent="-114300" algn="l" defTabSz="5334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200" kern="1200" dirty="0" smtClean="0"/>
            <a:t>논문작성계획</a:t>
          </a:r>
          <a:r>
            <a:rPr lang="en-US" altLang="ko-KR" sz="1200" kern="1200" dirty="0" smtClean="0"/>
            <a:t>(Time Table)</a:t>
          </a:r>
          <a:endParaRPr lang="ko-KR" altLang="en-US" sz="1200" kern="1200" dirty="0"/>
        </a:p>
        <a:p>
          <a:pPr marL="114300" lvl="1" indent="-114300" algn="l" defTabSz="5334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200" kern="1200" spc="-150" dirty="0" smtClean="0"/>
            <a:t>논문데이터</a:t>
          </a:r>
          <a:r>
            <a:rPr lang="en-US" altLang="ko-KR" sz="1200" kern="1200" spc="-150" dirty="0" smtClean="0"/>
            <a:t>(</a:t>
          </a:r>
          <a:r>
            <a:rPr lang="ko-KR" altLang="en-US" sz="1200" kern="1200" spc="-150" dirty="0" smtClean="0"/>
            <a:t>자료</a:t>
          </a:r>
          <a:r>
            <a:rPr lang="en-US" altLang="ko-KR" sz="1200" kern="1200" spc="-150" dirty="0" smtClean="0"/>
            <a:t>, </a:t>
          </a:r>
          <a:r>
            <a:rPr lang="ko-KR" altLang="en-US" sz="1200" kern="1200" spc="-150" dirty="0" smtClean="0"/>
            <a:t>문헌 등</a:t>
          </a:r>
          <a:r>
            <a:rPr lang="en-US" altLang="ko-KR" sz="1200" kern="1200" spc="-150" dirty="0" smtClean="0"/>
            <a:t>) </a:t>
          </a:r>
          <a:r>
            <a:rPr lang="ko-KR" altLang="en-US" sz="1200" kern="1200" spc="-150" dirty="0" smtClean="0"/>
            <a:t>수집</a:t>
          </a:r>
          <a:endParaRPr lang="ko-KR" altLang="en-US" sz="1200" kern="1200" spc="-150" dirty="0"/>
        </a:p>
        <a:p>
          <a:pPr marL="114300" lvl="1" indent="-114300" algn="l" defTabSz="5334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200" kern="1200" dirty="0" smtClean="0"/>
            <a:t>연구결과 예측</a:t>
          </a:r>
          <a:endParaRPr lang="ko-KR" altLang="en-US" sz="1200" kern="1200" dirty="0"/>
        </a:p>
        <a:p>
          <a:pPr marL="114300" lvl="1" indent="-114300" algn="l" defTabSz="5334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200" kern="1200" dirty="0" smtClean="0"/>
            <a:t>논문 작성</a:t>
          </a:r>
          <a:endParaRPr lang="ko-KR" altLang="en-US" sz="1200" kern="1200" dirty="0"/>
        </a:p>
      </dsp:txBody>
      <dsp:txXfrm>
        <a:off x="6312610" y="1516464"/>
        <a:ext cx="2333160" cy="1479601"/>
      </dsp:txXfrm>
    </dsp:sp>
    <dsp:sp modelId="{95CFA45F-D8E5-4D05-9C9B-D14D8DE6AFF4}">
      <dsp:nvSpPr>
        <dsp:cNvPr id="0" name=""/>
        <dsp:cNvSpPr/>
      </dsp:nvSpPr>
      <dsp:spPr>
        <a:xfrm>
          <a:off x="6805517" y="3169653"/>
          <a:ext cx="2155756" cy="602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kern="1200" dirty="0" smtClean="0"/>
            <a:t>논문작성</a:t>
          </a:r>
          <a:endParaRPr lang="ko-KR" altLang="en-US" sz="1400" kern="1200" dirty="0"/>
        </a:p>
      </dsp:txBody>
      <dsp:txXfrm>
        <a:off x="6823154" y="3187290"/>
        <a:ext cx="2120482" cy="5668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09092" cy="492522"/>
          </a:xfrm>
          <a:prstGeom prst="rect">
            <a:avLst/>
          </a:prstGeom>
        </p:spPr>
        <p:txBody>
          <a:bodyPr vert="horz" lIns="91175" tIns="45588" rIns="91175" bIns="45588" rtlCol="0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01277" y="2"/>
            <a:ext cx="2909091" cy="492522"/>
          </a:xfrm>
          <a:prstGeom prst="rect">
            <a:avLst/>
          </a:prstGeom>
        </p:spPr>
        <p:txBody>
          <a:bodyPr vert="horz" lIns="91175" tIns="45588" rIns="91175" bIns="45588" rtlCol="0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AD572F5C-651E-4253-B9EB-84477956FC41}" type="datetimeFigureOut">
              <a:rPr lang="ko-KR" altLang="en-US"/>
              <a:pPr>
                <a:defRPr/>
              </a:pPr>
              <a:t>2018-09-19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9351570"/>
            <a:ext cx="2909092" cy="492521"/>
          </a:xfrm>
          <a:prstGeom prst="rect">
            <a:avLst/>
          </a:prstGeom>
        </p:spPr>
        <p:txBody>
          <a:bodyPr vert="horz" lIns="91175" tIns="45588" rIns="91175" bIns="45588" rtlCol="0" anchor="b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01277" y="9351570"/>
            <a:ext cx="2909091" cy="492521"/>
          </a:xfrm>
          <a:prstGeom prst="rect">
            <a:avLst/>
          </a:prstGeom>
        </p:spPr>
        <p:txBody>
          <a:bodyPr vert="horz" lIns="91175" tIns="45588" rIns="91175" bIns="45588" rtlCol="0" anchor="b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2DF4B931-B5A6-465F-8351-A2B13A9BCD9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77737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2"/>
            <a:ext cx="2909092" cy="492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75" tIns="45588" rIns="91175" bIns="45588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1277" y="2"/>
            <a:ext cx="2909091" cy="492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75" tIns="45588" rIns="91175" bIns="4558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3763" y="738188"/>
            <a:ext cx="4924425" cy="36941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0721" y="4676578"/>
            <a:ext cx="5370509" cy="4431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75" tIns="45588" rIns="91175" bIns="455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351570"/>
            <a:ext cx="2909092" cy="492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75" tIns="45588" rIns="91175" bIns="45588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1277" y="9351570"/>
            <a:ext cx="2909091" cy="492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75" tIns="45588" rIns="91175" bIns="4558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FB567036-7E84-4F3B-93C3-5236F25A735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1135312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61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b="1" baseline="0" dirty="0" smtClean="0">
              <a:solidFill>
                <a:schemeClr val="tx1"/>
              </a:solidFill>
              <a:latin typeface="굴림" charset="-127"/>
              <a:ea typeface="굴림" charset="-127"/>
            </a:endParaRPr>
          </a:p>
          <a:p>
            <a:pPr marL="227983" indent="-227983">
              <a:buAutoNum type="arabicPeriod"/>
            </a:pPr>
            <a:endParaRPr lang="en-US" altLang="ko-KR" baseline="0" dirty="0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327870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b="1" baseline="0" dirty="0" smtClean="0">
              <a:solidFill>
                <a:schemeClr val="tx1"/>
              </a:solidFill>
              <a:latin typeface="굴림" charset="-127"/>
              <a:ea typeface="굴림" charset="-127"/>
            </a:endParaRPr>
          </a:p>
          <a:p>
            <a:pPr marL="227983" indent="-227983">
              <a:buAutoNum type="arabicPeriod"/>
            </a:pPr>
            <a:endParaRPr lang="en-US" altLang="ko-KR" baseline="0" dirty="0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327870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b="1" baseline="0" dirty="0" smtClean="0">
              <a:solidFill>
                <a:schemeClr val="tx1"/>
              </a:solidFill>
              <a:latin typeface="굴림" charset="-127"/>
              <a:ea typeface="굴림" charset="-127"/>
            </a:endParaRPr>
          </a:p>
          <a:p>
            <a:pPr marL="227983" indent="-227983">
              <a:buAutoNum type="arabicPeriod"/>
            </a:pPr>
            <a:endParaRPr lang="en-US" altLang="ko-KR" baseline="0" dirty="0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327870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b="1" baseline="0" dirty="0" smtClean="0">
              <a:solidFill>
                <a:schemeClr val="tx1"/>
              </a:solidFill>
              <a:latin typeface="굴림" charset="-127"/>
              <a:ea typeface="굴림" charset="-127"/>
            </a:endParaRPr>
          </a:p>
          <a:p>
            <a:pPr marL="227983" indent="-227983">
              <a:buAutoNum type="arabicPeriod"/>
            </a:pPr>
            <a:endParaRPr lang="en-US" altLang="ko-KR" baseline="0" dirty="0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327870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b="1" baseline="0" dirty="0" smtClean="0">
              <a:solidFill>
                <a:schemeClr val="tx1"/>
              </a:solidFill>
              <a:latin typeface="굴림" charset="-127"/>
              <a:ea typeface="굴림" charset="-127"/>
            </a:endParaRPr>
          </a:p>
          <a:p>
            <a:pPr marL="227983" indent="-227983">
              <a:buAutoNum type="arabicPeriod"/>
            </a:pPr>
            <a:endParaRPr lang="en-US" altLang="ko-KR" baseline="0" dirty="0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327870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b="1" baseline="0" dirty="0" smtClean="0">
              <a:solidFill>
                <a:schemeClr val="tx1"/>
              </a:solidFill>
              <a:latin typeface="굴림" charset="-127"/>
              <a:ea typeface="굴림" charset="-127"/>
            </a:endParaRPr>
          </a:p>
          <a:p>
            <a:pPr marL="227983" indent="-227983">
              <a:buAutoNum type="arabicPeriod"/>
            </a:pPr>
            <a:endParaRPr lang="en-US" altLang="ko-KR" baseline="0" dirty="0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327870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b="1" baseline="0" dirty="0" smtClean="0">
              <a:solidFill>
                <a:schemeClr val="tx1"/>
              </a:solidFill>
              <a:latin typeface="굴림" charset="-127"/>
              <a:ea typeface="굴림" charset="-127"/>
            </a:endParaRPr>
          </a:p>
          <a:p>
            <a:pPr marL="227983" indent="-227983">
              <a:buAutoNum type="arabicPeriod"/>
            </a:pPr>
            <a:endParaRPr lang="en-US" altLang="ko-KR" baseline="0" dirty="0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327870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b="1" baseline="0" dirty="0" smtClean="0">
              <a:solidFill>
                <a:schemeClr val="tx1"/>
              </a:solidFill>
              <a:latin typeface="굴림" charset="-127"/>
              <a:ea typeface="굴림" charset="-127"/>
            </a:endParaRPr>
          </a:p>
          <a:p>
            <a:pPr marL="227983" indent="-227983">
              <a:buAutoNum type="arabicPeriod"/>
            </a:pPr>
            <a:endParaRPr lang="en-US" altLang="ko-KR" baseline="0" dirty="0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100584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b="1" baseline="0" dirty="0" smtClean="0">
              <a:solidFill>
                <a:schemeClr val="tx1"/>
              </a:solidFill>
              <a:latin typeface="굴림" charset="-127"/>
              <a:ea typeface="굴림" charset="-127"/>
            </a:endParaRPr>
          </a:p>
          <a:p>
            <a:pPr marL="227983" indent="-227983">
              <a:buAutoNum type="arabicPeriod"/>
            </a:pPr>
            <a:endParaRPr lang="en-US" altLang="ko-KR" baseline="0" dirty="0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327870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b="1" baseline="0" dirty="0" smtClean="0">
              <a:solidFill>
                <a:schemeClr val="tx1"/>
              </a:solidFill>
              <a:latin typeface="굴림" charset="-127"/>
              <a:ea typeface="굴림" charset="-127"/>
            </a:endParaRPr>
          </a:p>
          <a:p>
            <a:pPr marL="227983" indent="-227983">
              <a:buAutoNum type="arabicPeriod"/>
            </a:pPr>
            <a:endParaRPr lang="en-US" altLang="ko-KR" baseline="0" dirty="0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327870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b="1" baseline="0" dirty="0" smtClean="0">
              <a:solidFill>
                <a:schemeClr val="tx1"/>
              </a:solidFill>
              <a:latin typeface="굴림" charset="-127"/>
              <a:ea typeface="굴림" charset="-127"/>
            </a:endParaRPr>
          </a:p>
          <a:p>
            <a:pPr marL="227983" indent="-227983">
              <a:buAutoNum type="arabicPeriod"/>
            </a:pPr>
            <a:endParaRPr lang="en-US" altLang="ko-KR" baseline="0" dirty="0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327870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b="1" baseline="0" dirty="0" smtClean="0">
              <a:solidFill>
                <a:schemeClr val="tx1"/>
              </a:solidFill>
              <a:latin typeface="굴림" charset="-127"/>
              <a:ea typeface="굴림" charset="-127"/>
            </a:endParaRPr>
          </a:p>
          <a:p>
            <a:pPr marL="227983" indent="-227983">
              <a:buAutoNum type="arabicPeriod"/>
            </a:pPr>
            <a:endParaRPr lang="en-US" altLang="ko-KR" baseline="0" dirty="0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037784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b="1" baseline="0" dirty="0" smtClean="0">
              <a:solidFill>
                <a:schemeClr val="tx1"/>
              </a:solidFill>
              <a:latin typeface="굴림" charset="-127"/>
              <a:ea typeface="굴림" charset="-127"/>
            </a:endParaRPr>
          </a:p>
          <a:p>
            <a:pPr marL="227983" indent="-227983">
              <a:buAutoNum type="arabicPeriod"/>
            </a:pPr>
            <a:endParaRPr lang="en-US" altLang="ko-KR" baseline="0" dirty="0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340655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b="1" baseline="0" dirty="0" smtClean="0">
              <a:solidFill>
                <a:schemeClr val="tx1"/>
              </a:solidFill>
              <a:latin typeface="굴림" charset="-127"/>
              <a:ea typeface="굴림" charset="-127"/>
            </a:endParaRPr>
          </a:p>
          <a:p>
            <a:pPr marL="227983" indent="-227983">
              <a:buAutoNum type="arabicPeriod"/>
            </a:pPr>
            <a:endParaRPr lang="en-US" altLang="ko-KR" baseline="0" dirty="0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103950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b="1" baseline="0" dirty="0" smtClean="0">
              <a:solidFill>
                <a:schemeClr val="tx1"/>
              </a:solidFill>
              <a:latin typeface="굴림" charset="-127"/>
              <a:ea typeface="굴림" charset="-127"/>
            </a:endParaRPr>
          </a:p>
          <a:p>
            <a:pPr marL="227983" indent="-227983">
              <a:buAutoNum type="arabicPeriod"/>
            </a:pPr>
            <a:endParaRPr lang="en-US" altLang="ko-KR" baseline="0" dirty="0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710023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b="1" baseline="0" dirty="0" smtClean="0">
              <a:solidFill>
                <a:schemeClr val="tx1"/>
              </a:solidFill>
              <a:latin typeface="굴림" charset="-127"/>
              <a:ea typeface="굴림" charset="-127"/>
            </a:endParaRPr>
          </a:p>
          <a:p>
            <a:pPr marL="227983" indent="-227983">
              <a:buAutoNum type="arabicPeriod"/>
            </a:pPr>
            <a:endParaRPr lang="en-US" altLang="ko-KR" baseline="0" dirty="0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230821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b="1" baseline="0" dirty="0" smtClean="0">
              <a:solidFill>
                <a:schemeClr val="tx1"/>
              </a:solidFill>
              <a:latin typeface="굴림" charset="-127"/>
              <a:ea typeface="굴림" charset="-127"/>
            </a:endParaRPr>
          </a:p>
          <a:p>
            <a:pPr marL="227983" indent="-227983">
              <a:buAutoNum type="arabicPeriod"/>
            </a:pPr>
            <a:endParaRPr lang="en-US" altLang="ko-KR" baseline="0" dirty="0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676999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b="1" baseline="0" dirty="0" smtClean="0">
              <a:solidFill>
                <a:schemeClr val="tx1"/>
              </a:solidFill>
              <a:latin typeface="굴림" charset="-127"/>
              <a:ea typeface="굴림" charset="-127"/>
            </a:endParaRPr>
          </a:p>
          <a:p>
            <a:pPr marL="227983" indent="-227983">
              <a:buAutoNum type="arabicPeriod"/>
            </a:pPr>
            <a:endParaRPr lang="en-US" altLang="ko-KR" baseline="0" dirty="0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803117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b="1" baseline="0" dirty="0" smtClean="0">
              <a:solidFill>
                <a:schemeClr val="tx1"/>
              </a:solidFill>
              <a:latin typeface="굴림" charset="-127"/>
              <a:ea typeface="굴림" charset="-127"/>
            </a:endParaRPr>
          </a:p>
          <a:p>
            <a:pPr marL="227983" indent="-227983">
              <a:buAutoNum type="arabicPeriod"/>
            </a:pPr>
            <a:endParaRPr lang="en-US" altLang="ko-KR" baseline="0" dirty="0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714292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b="1" baseline="0" dirty="0" smtClean="0">
              <a:solidFill>
                <a:schemeClr val="tx1"/>
              </a:solidFill>
              <a:latin typeface="굴림" charset="-127"/>
              <a:ea typeface="굴림" charset="-127"/>
            </a:endParaRPr>
          </a:p>
          <a:p>
            <a:pPr marL="227983" indent="-227983">
              <a:buAutoNum type="arabicPeriod"/>
            </a:pPr>
            <a:endParaRPr lang="en-US" altLang="ko-KR" baseline="0" dirty="0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792947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b="1" baseline="0" dirty="0" smtClean="0">
              <a:solidFill>
                <a:schemeClr val="tx1"/>
              </a:solidFill>
              <a:latin typeface="굴림" charset="-127"/>
              <a:ea typeface="굴림" charset="-127"/>
            </a:endParaRPr>
          </a:p>
          <a:p>
            <a:pPr marL="227983" indent="-227983">
              <a:buAutoNum type="arabicPeriod"/>
            </a:pPr>
            <a:endParaRPr lang="en-US" altLang="ko-KR" baseline="0" dirty="0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979747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b="1" baseline="0" dirty="0" smtClean="0">
              <a:solidFill>
                <a:schemeClr val="tx1"/>
              </a:solidFill>
              <a:latin typeface="굴림" charset="-127"/>
              <a:ea typeface="굴림" charset="-127"/>
            </a:endParaRPr>
          </a:p>
          <a:p>
            <a:pPr marL="227983" indent="-227983">
              <a:buAutoNum type="arabicPeriod"/>
            </a:pPr>
            <a:endParaRPr lang="en-US" altLang="ko-KR" baseline="0" dirty="0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945528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b="1" baseline="0" dirty="0" smtClean="0">
              <a:solidFill>
                <a:schemeClr val="tx1"/>
              </a:solidFill>
              <a:latin typeface="굴림" charset="-127"/>
              <a:ea typeface="굴림" charset="-127"/>
            </a:endParaRPr>
          </a:p>
          <a:p>
            <a:pPr marL="227983" indent="-227983">
              <a:buAutoNum type="arabicPeriod"/>
            </a:pPr>
            <a:endParaRPr lang="en-US" altLang="ko-KR" baseline="0" dirty="0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519396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b="1" baseline="0" dirty="0" smtClean="0">
              <a:solidFill>
                <a:schemeClr val="tx1"/>
              </a:solidFill>
              <a:latin typeface="굴림" charset="-127"/>
              <a:ea typeface="굴림" charset="-127"/>
            </a:endParaRPr>
          </a:p>
          <a:p>
            <a:pPr marL="227983" indent="-227983">
              <a:buAutoNum type="arabicPeriod"/>
            </a:pPr>
            <a:endParaRPr lang="en-US" altLang="ko-KR" baseline="0" dirty="0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480767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b="1" baseline="0" dirty="0" smtClean="0">
              <a:solidFill>
                <a:schemeClr val="tx1"/>
              </a:solidFill>
              <a:latin typeface="굴림" charset="-127"/>
              <a:ea typeface="굴림" charset="-127"/>
            </a:endParaRPr>
          </a:p>
          <a:p>
            <a:pPr marL="227983" indent="-227983">
              <a:buAutoNum type="arabicPeriod"/>
            </a:pPr>
            <a:endParaRPr lang="en-US" altLang="ko-KR" baseline="0" dirty="0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136025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b="1" baseline="0" dirty="0" smtClean="0">
              <a:solidFill>
                <a:schemeClr val="tx1"/>
              </a:solidFill>
              <a:latin typeface="굴림" charset="-127"/>
              <a:ea typeface="굴림" charset="-127"/>
            </a:endParaRPr>
          </a:p>
          <a:p>
            <a:pPr marL="227983" indent="-227983">
              <a:buAutoNum type="arabicPeriod"/>
            </a:pPr>
            <a:endParaRPr lang="en-US" altLang="ko-KR" baseline="0" dirty="0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03788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b="1" baseline="0" dirty="0" smtClean="0">
              <a:solidFill>
                <a:schemeClr val="tx1"/>
              </a:solidFill>
              <a:latin typeface="굴림" charset="-127"/>
              <a:ea typeface="굴림" charset="-127"/>
            </a:endParaRPr>
          </a:p>
          <a:p>
            <a:pPr marL="227983" indent="-227983">
              <a:buAutoNum type="arabicPeriod"/>
            </a:pPr>
            <a:endParaRPr lang="en-US" altLang="ko-KR" baseline="0" dirty="0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4663987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b="1" baseline="0" dirty="0" smtClean="0">
              <a:solidFill>
                <a:schemeClr val="tx1"/>
              </a:solidFill>
              <a:latin typeface="굴림" charset="-127"/>
              <a:ea typeface="굴림" charset="-127"/>
            </a:endParaRPr>
          </a:p>
          <a:p>
            <a:pPr marL="227983" indent="-227983">
              <a:buAutoNum type="arabicPeriod"/>
            </a:pPr>
            <a:endParaRPr lang="en-US" altLang="ko-KR" baseline="0" dirty="0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2156604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b="1" baseline="0" dirty="0" smtClean="0">
              <a:solidFill>
                <a:schemeClr val="tx1"/>
              </a:solidFill>
              <a:latin typeface="굴림" charset="-127"/>
              <a:ea typeface="굴림" charset="-127"/>
            </a:endParaRPr>
          </a:p>
          <a:p>
            <a:pPr marL="227983" indent="-227983">
              <a:buAutoNum type="arabicPeriod"/>
            </a:pPr>
            <a:endParaRPr lang="en-US" altLang="ko-KR" baseline="0" dirty="0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6397113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b="1" baseline="0" dirty="0" smtClean="0">
              <a:solidFill>
                <a:schemeClr val="tx1"/>
              </a:solidFill>
              <a:latin typeface="굴림" charset="-127"/>
              <a:ea typeface="굴림" charset="-127"/>
            </a:endParaRPr>
          </a:p>
          <a:p>
            <a:pPr marL="227983" indent="-227983">
              <a:buAutoNum type="arabicPeriod"/>
            </a:pPr>
            <a:endParaRPr lang="en-US" altLang="ko-KR" baseline="0" dirty="0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3278704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44403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S"/>
          <p:cNvPicPr>
            <a:picLocks noChangeAspect="1" noChangeArrowheads="1"/>
          </p:cNvPicPr>
          <p:nvPr userDrawn="1"/>
        </p:nvPicPr>
        <p:blipFill>
          <a:blip r:embed="rId2" cstate="print"/>
          <a:srcRect b="86852"/>
          <a:stretch>
            <a:fillRect/>
          </a:stretch>
        </p:blipFill>
        <p:spPr bwMode="auto">
          <a:xfrm>
            <a:off x="0" y="123825"/>
            <a:ext cx="91440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ounded Rectangle 16"/>
          <p:cNvSpPr/>
          <p:nvPr userDrawn="1"/>
        </p:nvSpPr>
        <p:spPr>
          <a:xfrm>
            <a:off x="214313" y="1071563"/>
            <a:ext cx="8715375" cy="5429250"/>
          </a:xfrm>
          <a:prstGeom prst="roundRect">
            <a:avLst>
              <a:gd name="adj" fmla="val 1491"/>
            </a:avLst>
          </a:prstGeom>
          <a:noFill/>
          <a:ln w="9525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5762" y="214290"/>
            <a:ext cx="6615130" cy="500058"/>
          </a:xfrm>
        </p:spPr>
        <p:txBody>
          <a:bodyPr>
            <a:normAutofit/>
          </a:bodyPr>
          <a:lstStyle>
            <a:lvl1pPr algn="l">
              <a:defRPr sz="200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6" name="날짜 개체 틀 2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바닥글 개체 틀 2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S"/>
          <p:cNvPicPr>
            <a:picLocks noChangeAspect="1" noChangeArrowheads="1"/>
          </p:cNvPicPr>
          <p:nvPr userDrawn="1"/>
        </p:nvPicPr>
        <p:blipFill>
          <a:blip r:embed="rId2" cstate="print"/>
          <a:srcRect b="86852"/>
          <a:stretch>
            <a:fillRect/>
          </a:stretch>
        </p:blipFill>
        <p:spPr bwMode="auto">
          <a:xfrm>
            <a:off x="0" y="123825"/>
            <a:ext cx="91440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5762" y="214290"/>
            <a:ext cx="6615130" cy="500058"/>
          </a:xfrm>
        </p:spPr>
        <p:txBody>
          <a:bodyPr>
            <a:normAutofit/>
          </a:bodyPr>
          <a:lstStyle>
            <a:lvl1pPr algn="l">
              <a:defRPr sz="200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5" name="날짜 개체 틀 2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2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26" descr="cover"/>
          <p:cNvPicPr>
            <a:picLocks noChangeAspect="1" noChangeArrowheads="1"/>
          </p:cNvPicPr>
          <p:nvPr userDrawn="1"/>
        </p:nvPicPr>
        <p:blipFill>
          <a:blip r:embed="rId2" cstate="print"/>
          <a:srcRect b="59392"/>
          <a:stretch>
            <a:fillRect/>
          </a:stretch>
        </p:blipFill>
        <p:spPr bwMode="auto">
          <a:xfrm>
            <a:off x="-9525" y="0"/>
            <a:ext cx="9153525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534400" cy="563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066800"/>
            <a:ext cx="8229600" cy="5410200"/>
          </a:xfrm>
        </p:spPr>
        <p:txBody>
          <a:bodyPr/>
          <a:lstStyle/>
          <a:p>
            <a:pPr lvl="0"/>
            <a:endParaRPr lang="ko-KR" altLang="en-US" noProof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586538"/>
            <a:ext cx="2133600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586538"/>
            <a:ext cx="2895600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381000" y="228600"/>
            <a:ext cx="8534400" cy="62484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586538"/>
            <a:ext cx="2133600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586538"/>
            <a:ext cx="2895600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동대_PPT_표지_0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349500"/>
            <a:ext cx="7772400" cy="1008063"/>
          </a:xfrm>
        </p:spPr>
        <p:txBody>
          <a:bodyPr/>
          <a:lstStyle>
            <a:lvl1pPr algn="r"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51050" y="3429000"/>
            <a:ext cx="6400800" cy="576263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4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1pPr>
          </a:lstStyle>
          <a:p>
            <a:r>
              <a:rPr lang="ko-KR" altLang="en-US"/>
              <a:t>마스터 부제목 스타일 편집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동대_PPT_표지_0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"/>
            <a:ext cx="9144000" cy="685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349502"/>
            <a:ext cx="7772400" cy="1008063"/>
          </a:xfrm>
        </p:spPr>
        <p:txBody>
          <a:bodyPr/>
          <a:lstStyle>
            <a:lvl1pPr algn="r"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51050" y="3429000"/>
            <a:ext cx="6400800" cy="576263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4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1pPr>
          </a:lstStyle>
          <a:p>
            <a:r>
              <a:rPr lang="ko-KR" altLang="en-US"/>
              <a:t>마스터 부제목 스타일 편집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71F28-CB20-4CA6-A610-F3A962A32A87}" type="slidenum">
              <a:rPr lang="en-US" altLang="ko-KR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pPr>
                <a:defRPr/>
              </a:pPr>
              <a:t>‹#›</a:t>
            </a:fld>
            <a:endParaRPr lang="en-US" altLang="ko-KR" dirty="0">
              <a:solidFill>
                <a:srgbClr val="000000"/>
              </a:solidFill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6E078C-B4B4-45B5-A5A5-F25641115B96}" type="slidenum">
              <a:rPr lang="en-US" altLang="ko-KR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908050"/>
            <a:ext cx="4038600" cy="5218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908050"/>
            <a:ext cx="4038600" cy="5218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8ACFD9-3D6C-45B7-8C07-B4E80038DA29}" type="slidenum">
              <a:rPr lang="en-US" altLang="ko-KR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AA1637-368B-4955-BCA9-0DC603B15884}" type="slidenum">
              <a:rPr lang="en-US" altLang="ko-KR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7F23A5-26A4-4A54-918C-BAC71233D9A5}" type="slidenum">
              <a:rPr lang="en-US" altLang="ko-KR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9552B-9A3E-496B-AD2D-54628A68B179}" type="slidenum">
              <a:rPr lang="en-US" altLang="ko-KR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8D0A54-1986-445F-A5AE-82DCC8A90C4A}" type="slidenum">
              <a:rPr lang="en-US" altLang="ko-KR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82552"/>
            <a:ext cx="2057400" cy="604361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82552"/>
            <a:ext cx="6019800" cy="604361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6DABF6-2F0B-4B98-A8F2-7A76F91A7D8C}" type="slidenum">
              <a:rPr lang="en-US" altLang="ko-KR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dirty="0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dirty="0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</p:sldLayoutIdLst>
  <p:transition/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2051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dirty="0">
                <a:solidFill>
                  <a:prstClr val="black">
                    <a:tint val="75000"/>
                  </a:prstClr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dirty="0">
                <a:solidFill>
                  <a:prstClr val="black">
                    <a:tint val="75000"/>
                  </a:prstClr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2" r:id="rId1"/>
    <p:sldLayoutId id="2147484253" r:id="rId2"/>
    <p:sldLayoutId id="2147484254" r:id="rId3"/>
    <p:sldLayoutId id="2147484255" r:id="rId4"/>
    <p:sldLayoutId id="2147484256" r:id="rId5"/>
    <p:sldLayoutId id="2147484257" r:id="rId6"/>
  </p:sldLayoutIdLst>
  <p:transition/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9" descr="동대_PPT_내지_0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82552"/>
            <a:ext cx="82296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08050"/>
            <a:ext cx="8229600" cy="521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9" r:id="rId1"/>
    <p:sldLayoutId id="2147484260" r:id="rId2"/>
    <p:sldLayoutId id="2147484261" r:id="rId3"/>
    <p:sldLayoutId id="2147484262" r:id="rId4"/>
    <p:sldLayoutId id="2147484263" r:id="rId5"/>
    <p:sldLayoutId id="2147484264" r:id="rId6"/>
    <p:sldLayoutId id="2147484265" r:id="rId7"/>
    <p:sldLayoutId id="2147484266" r:id="rId8"/>
    <p:sldLayoutId id="2147484267" r:id="rId9"/>
    <p:sldLayoutId id="2147484268" r:id="rId10"/>
    <p:sldLayoutId id="2147484269" r:id="rId11"/>
  </p:sldLayoutIdLst>
  <p:hf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-윤고딕140" pitchFamily="18" charset="-127"/>
          <a:ea typeface="-윤고딕140" pitchFamily="18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-윤고딕140" pitchFamily="18" charset="-127"/>
          <a:ea typeface="-윤고딕140" pitchFamily="18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-윤고딕140" pitchFamily="18" charset="-127"/>
          <a:ea typeface="-윤고딕140" pitchFamily="18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-윤고딕140" pitchFamily="18" charset="-127"/>
          <a:ea typeface="-윤고딕140" pitchFamily="18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-윤고딕140" pitchFamily="18" charset="-127"/>
          <a:ea typeface="-윤고딕140" pitchFamily="18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-윤고딕140" pitchFamily="18" charset="-127"/>
          <a:ea typeface="-윤고딕140" pitchFamily="18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-윤고딕140" pitchFamily="18" charset="-127"/>
          <a:ea typeface="-윤고딕140" pitchFamily="18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-윤고딕140" pitchFamily="18" charset="-127"/>
          <a:ea typeface="-윤고딕140" pitchFamily="18" charset="-127"/>
        </a:defRPr>
      </a:lvl9pPr>
    </p:titleStyle>
    <p:bodyStyle>
      <a:lvl1pPr marL="211138" indent="-211138" algn="l" rtl="0" eaLnBrk="0" fontAlgn="base" latinLnBrk="1" hangingPunct="0">
        <a:spcBef>
          <a:spcPct val="20000"/>
        </a:spcBef>
        <a:spcAft>
          <a:spcPct val="0"/>
        </a:spcAft>
        <a:buClr>
          <a:srgbClr val="FF9900"/>
        </a:buClr>
        <a:buSzPct val="70000"/>
        <a:buFont typeface="Wingdings" pitchFamily="2" charset="2"/>
        <a:buChar char="l"/>
        <a:defRPr kumimoji="1" sz="1600">
          <a:solidFill>
            <a:schemeClr val="tx1"/>
          </a:solidFill>
          <a:latin typeface="+mn-lt"/>
          <a:ea typeface="+mn-ea"/>
          <a:cs typeface="+mn-cs"/>
        </a:defRPr>
      </a:lvl1pPr>
      <a:lvl2pPr marL="601663" indent="-211138" algn="l" rtl="0" eaLnBrk="0" fontAlgn="base" latinLnBrk="1" hangingPunct="0">
        <a:spcBef>
          <a:spcPct val="20000"/>
        </a:spcBef>
        <a:spcAft>
          <a:spcPct val="0"/>
        </a:spcAft>
        <a:buClr>
          <a:srgbClr val="899B31"/>
        </a:buClr>
        <a:buSzPct val="70000"/>
        <a:buFont typeface="Wingdings" pitchFamily="2" charset="2"/>
        <a:buChar char="l"/>
        <a:defRPr kumimoji="1" sz="1400">
          <a:solidFill>
            <a:schemeClr val="tx1"/>
          </a:solidFill>
          <a:latin typeface="+mn-lt"/>
          <a:ea typeface="+mn-ea"/>
        </a:defRPr>
      </a:lvl2pPr>
      <a:lvl3pPr marL="984250" indent="-177800" algn="l" rtl="0" eaLnBrk="0" fontAlgn="base" latinLnBrk="1" hangingPunct="0">
        <a:spcBef>
          <a:spcPct val="20000"/>
        </a:spcBef>
        <a:spcAft>
          <a:spcPct val="0"/>
        </a:spcAft>
        <a:buClr>
          <a:srgbClr val="FF9900"/>
        </a:buClr>
        <a:buChar char="•"/>
        <a:defRPr kumimoji="1" sz="1200">
          <a:solidFill>
            <a:schemeClr val="tx1"/>
          </a:solidFill>
          <a:latin typeface="+mn-lt"/>
          <a:ea typeface="+mn-ea"/>
        </a:defRPr>
      </a:lvl3pPr>
      <a:lvl4pPr marL="1306513" indent="-142875" algn="l" rtl="0" eaLnBrk="0" fontAlgn="base" latinLnBrk="1" hangingPunct="0">
        <a:spcBef>
          <a:spcPct val="20000"/>
        </a:spcBef>
        <a:spcAft>
          <a:spcPct val="0"/>
        </a:spcAft>
        <a:buClr>
          <a:srgbClr val="FF9900"/>
        </a:buClr>
        <a:buChar char="–"/>
        <a:defRPr kumimoji="1" sz="1200">
          <a:solidFill>
            <a:schemeClr val="tx1"/>
          </a:solidFill>
          <a:latin typeface="+mn-lt"/>
          <a:ea typeface="+mn-ea"/>
        </a:defRPr>
      </a:lvl4pPr>
      <a:lvl5pPr marL="1622425" indent="-136525" algn="l" rtl="0" eaLnBrk="0" fontAlgn="base" latinLnBrk="1" hangingPunct="0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1200">
          <a:solidFill>
            <a:schemeClr val="tx1"/>
          </a:solidFill>
          <a:latin typeface="+mn-lt"/>
          <a:ea typeface="+mn-ea"/>
        </a:defRPr>
      </a:lvl5pPr>
      <a:lvl6pPr marL="2079625" indent="-136525" algn="l" rtl="0" fontAlgn="base" latinLnBrk="1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1200">
          <a:solidFill>
            <a:schemeClr val="tx1"/>
          </a:solidFill>
          <a:latin typeface="+mn-lt"/>
          <a:ea typeface="+mn-ea"/>
        </a:defRPr>
      </a:lvl6pPr>
      <a:lvl7pPr marL="2536825" indent="-136525" algn="l" rtl="0" fontAlgn="base" latinLnBrk="1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1200">
          <a:solidFill>
            <a:schemeClr val="tx1"/>
          </a:solidFill>
          <a:latin typeface="+mn-lt"/>
          <a:ea typeface="+mn-ea"/>
        </a:defRPr>
      </a:lvl7pPr>
      <a:lvl8pPr marL="2994025" indent="-136525" algn="l" rtl="0" fontAlgn="base" latinLnBrk="1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1200">
          <a:solidFill>
            <a:schemeClr val="tx1"/>
          </a:solidFill>
          <a:latin typeface="+mn-lt"/>
          <a:ea typeface="+mn-ea"/>
        </a:defRPr>
      </a:lvl8pPr>
      <a:lvl9pPr marL="3451225" indent="-136525" algn="l" rtl="0" fontAlgn="base" latinLnBrk="1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2"/>
          <p:cNvSpPr>
            <a:spLocks noGrp="1"/>
          </p:cNvSpPr>
          <p:nvPr>
            <p:ph type="ctrTitle"/>
          </p:nvPr>
        </p:nvSpPr>
        <p:spPr>
          <a:xfrm>
            <a:off x="251520" y="2708969"/>
            <a:ext cx="8819828" cy="1008063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kumimoji="1"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학위논문 작성법 </a:t>
            </a:r>
            <a:r>
              <a:rPr kumimoji="1" lang="en-US" altLang="ko-KR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1"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특강</a:t>
            </a:r>
            <a:r>
              <a:rPr kumimoji="1" lang="en-US" altLang="ko-KR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)</a:t>
            </a:r>
            <a:endParaRPr kumimoji="1" lang="ko-KR" alt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부제목 3"/>
          <p:cNvSpPr>
            <a:spLocks noGrp="1"/>
          </p:cNvSpPr>
          <p:nvPr>
            <p:ph type="subTitle" idx="1"/>
          </p:nvPr>
        </p:nvSpPr>
        <p:spPr>
          <a:xfrm>
            <a:off x="2051050" y="4581128"/>
            <a:ext cx="6400800" cy="576263"/>
          </a:xfrm>
        </p:spPr>
        <p:txBody>
          <a:bodyPr/>
          <a:lstStyle/>
          <a:p>
            <a:pPr eaLnBrk="1" fontAlgn="auto" latinLnBrk="0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altLang="ko-KR" sz="2000" b="1" kern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맑은 고딕" pitchFamily="50" charset="-127"/>
              <a:ea typeface="맑은 고딕" pitchFamily="50" charset="-127"/>
            </a:endParaRPr>
          </a:p>
          <a:p>
            <a:pPr eaLnBrk="1" fontAlgn="auto" latinLnBrk="0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altLang="ko-KR" sz="2000" b="1" kern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맑은 고딕" pitchFamily="50" charset="-127"/>
              <a:ea typeface="맑은 고딕" pitchFamily="50" charset="-127"/>
            </a:endParaRPr>
          </a:p>
          <a:p>
            <a:pPr eaLnBrk="1" fontAlgn="auto" latinLnBrk="0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altLang="ko-KR" sz="2000" b="1" kern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맑은 고딕" pitchFamily="50" charset="-127"/>
              <a:ea typeface="맑은 고딕" pitchFamily="50" charset="-127"/>
            </a:endParaRPr>
          </a:p>
          <a:p>
            <a:pPr eaLnBrk="1" fontAlgn="auto" latinLnBrk="0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altLang="ko-KR" sz="2000" b="1" kern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맑은 고딕" pitchFamily="50" charset="-127"/>
              <a:ea typeface="맑은 고딕" pitchFamily="50" charset="-127"/>
            </a:endParaRPr>
          </a:p>
          <a:p>
            <a:pPr eaLnBrk="1" fontAlgn="auto" latinLnBrk="0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ko-KR" altLang="en-US" sz="2400" b="1" kern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맑은 고딕" pitchFamily="50" charset="-127"/>
                <a:ea typeface="맑은 고딕" pitchFamily="50" charset="-127"/>
              </a:rPr>
              <a:t>동국대학교 국제정보보호학원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946" y="90488"/>
            <a:ext cx="2124808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9" name="그룹 28"/>
          <p:cNvGrpSpPr/>
          <p:nvPr/>
        </p:nvGrpSpPr>
        <p:grpSpPr>
          <a:xfrm>
            <a:off x="1619672" y="1484784"/>
            <a:ext cx="5572857" cy="727075"/>
            <a:chOff x="1642698" y="1196755"/>
            <a:chExt cx="5572857" cy="727075"/>
          </a:xfrm>
        </p:grpSpPr>
        <p:grpSp>
          <p:nvGrpSpPr>
            <p:cNvPr id="2" name="그룹 13"/>
            <p:cNvGrpSpPr>
              <a:grpSpLocks/>
            </p:cNvGrpSpPr>
            <p:nvPr/>
          </p:nvGrpSpPr>
          <p:grpSpPr bwMode="auto">
            <a:xfrm>
              <a:off x="1642698" y="1196755"/>
              <a:ext cx="5572857" cy="727075"/>
              <a:chOff x="3575050" y="2716213"/>
              <a:chExt cx="4821238" cy="727075"/>
            </a:xfrm>
          </p:grpSpPr>
          <p:pic>
            <p:nvPicPr>
              <p:cNvPr id="11" name="Picture 13" descr="간지바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21111" t="38518" r="3195" b="45741"/>
              <a:stretch>
                <a:fillRect/>
              </a:stretch>
            </p:blipFill>
            <p:spPr bwMode="auto">
              <a:xfrm>
                <a:off x="3575050" y="2716213"/>
                <a:ext cx="4821238" cy="7270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" name="WordArt 15"/>
              <p:cNvSpPr>
                <a:spLocks noChangeArrowheads="1" noChangeShapeType="1" noTextEdit="1"/>
              </p:cNvSpPr>
              <p:nvPr/>
            </p:nvSpPr>
            <p:spPr bwMode="auto">
              <a:xfrm>
                <a:off x="3973514" y="2913063"/>
                <a:ext cx="152356" cy="35401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en-US" altLang="ko-KR" sz="6600" b="1" kern="10" dirty="0" smtClean="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0000"/>
                    </a:solidFill>
                    <a:latin typeface="맑은 고딕"/>
                    <a:ea typeface="맑은 고딕"/>
                  </a:rPr>
                  <a:t>1</a:t>
                </a:r>
                <a:endParaRPr lang="ko-KR" altLang="en-US" sz="6600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맑은 고딕"/>
                  <a:ea typeface="맑은 고딕"/>
                </a:endParaRPr>
              </a:p>
            </p:txBody>
          </p:sp>
        </p:grpSp>
        <p:sp>
          <p:nvSpPr>
            <p:cNvPr id="16" name="TextBox 20"/>
            <p:cNvSpPr txBox="1">
              <a:spLocks noChangeArrowheads="1"/>
            </p:cNvSpPr>
            <p:nvPr/>
          </p:nvSpPr>
          <p:spPr bwMode="auto">
            <a:xfrm>
              <a:off x="2785698" y="1372964"/>
              <a:ext cx="26564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학위논문의 개념과 요건</a:t>
              </a:r>
              <a:endParaRPr lang="ko-KR" altLang="en-US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1619672" y="2509149"/>
            <a:ext cx="5643196" cy="727075"/>
            <a:chOff x="1642696" y="2060848"/>
            <a:chExt cx="5643196" cy="727075"/>
          </a:xfrm>
        </p:grpSpPr>
        <p:grpSp>
          <p:nvGrpSpPr>
            <p:cNvPr id="3" name="그룹 14"/>
            <p:cNvGrpSpPr>
              <a:grpSpLocks/>
            </p:cNvGrpSpPr>
            <p:nvPr/>
          </p:nvGrpSpPr>
          <p:grpSpPr bwMode="auto">
            <a:xfrm>
              <a:off x="1642696" y="2060848"/>
              <a:ext cx="5643196" cy="727075"/>
              <a:chOff x="3584575" y="3500438"/>
              <a:chExt cx="4821238" cy="727075"/>
            </a:xfrm>
          </p:grpSpPr>
          <p:pic>
            <p:nvPicPr>
              <p:cNvPr id="14" name="Picture 16" descr="간지바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21111" t="38518" r="3195" b="45741"/>
              <a:stretch>
                <a:fillRect/>
              </a:stretch>
            </p:blipFill>
            <p:spPr bwMode="auto">
              <a:xfrm>
                <a:off x="3584575" y="3500438"/>
                <a:ext cx="4821238" cy="7270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5" name="WordArt 18"/>
              <p:cNvSpPr>
                <a:spLocks noChangeArrowheads="1" noChangeShapeType="1" noTextEdit="1"/>
              </p:cNvSpPr>
              <p:nvPr/>
            </p:nvSpPr>
            <p:spPr bwMode="auto">
              <a:xfrm>
                <a:off x="3983038" y="3695700"/>
                <a:ext cx="200025" cy="354013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en-US" altLang="ko-KR" sz="6600" b="1" kern="10" dirty="0" smtClean="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0000"/>
                    </a:solidFill>
                    <a:latin typeface="맑은 고딕"/>
                    <a:ea typeface="맑은 고딕"/>
                  </a:rPr>
                  <a:t>2</a:t>
                </a:r>
                <a:endParaRPr lang="ko-KR" altLang="en-US" sz="6600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맑은 고딕"/>
                  <a:ea typeface="맑은 고딕"/>
                </a:endParaRPr>
              </a:p>
            </p:txBody>
          </p:sp>
        </p:grpSp>
        <p:sp>
          <p:nvSpPr>
            <p:cNvPr id="17" name="TextBox 21"/>
            <p:cNvSpPr txBox="1">
              <a:spLocks noChangeArrowheads="1"/>
            </p:cNvSpPr>
            <p:nvPr/>
          </p:nvSpPr>
          <p:spPr bwMode="auto">
            <a:xfrm>
              <a:off x="2785698" y="2237058"/>
              <a:ext cx="173316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논문 작성 기술</a:t>
              </a:r>
              <a:endParaRPr lang="ko-KR" altLang="en-US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4" name="그룹 18"/>
          <p:cNvGrpSpPr>
            <a:grpSpLocks/>
          </p:cNvGrpSpPr>
          <p:nvPr/>
        </p:nvGrpSpPr>
        <p:grpSpPr bwMode="auto">
          <a:xfrm>
            <a:off x="1619672" y="3533514"/>
            <a:ext cx="5643197" cy="727075"/>
            <a:chOff x="1643042" y="4643433"/>
            <a:chExt cx="5643562" cy="727075"/>
          </a:xfrm>
        </p:grpSpPr>
        <p:pic>
          <p:nvPicPr>
            <p:cNvPr id="19" name="Picture 19" descr="간지바"/>
            <p:cNvPicPr>
              <a:picLocks noChangeAspect="1" noChangeArrowheads="1"/>
            </p:cNvPicPr>
            <p:nvPr/>
          </p:nvPicPr>
          <p:blipFill>
            <a:blip r:embed="rId3" cstate="print"/>
            <a:srcRect l="21111" t="38518" r="3195" b="45741"/>
            <a:stretch>
              <a:fillRect/>
            </a:stretch>
          </p:blipFill>
          <p:spPr bwMode="auto">
            <a:xfrm>
              <a:off x="1643042" y="4643433"/>
              <a:ext cx="5643562" cy="727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WordArt 21"/>
            <p:cNvSpPr>
              <a:spLocks noChangeArrowheads="1" noChangeShapeType="1" noTextEdit="1"/>
            </p:cNvSpPr>
            <p:nvPr/>
          </p:nvSpPr>
          <p:spPr bwMode="auto">
            <a:xfrm>
              <a:off x="2084066" y="4838696"/>
              <a:ext cx="319393" cy="35401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6600" b="1" kern="1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맑은 고딕"/>
                  <a:ea typeface="맑은 고딕"/>
                </a:rPr>
                <a:t>3</a:t>
              </a:r>
              <a:endParaRPr lang="ko-KR" altLang="en-US" sz="6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21" name="TextBox 22"/>
            <p:cNvSpPr txBox="1">
              <a:spLocks noChangeArrowheads="1"/>
            </p:cNvSpPr>
            <p:nvPr/>
          </p:nvSpPr>
          <p:spPr bwMode="auto">
            <a:xfrm>
              <a:off x="2786042" y="4819645"/>
              <a:ext cx="219497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참고문헌 작성 요령</a:t>
              </a:r>
              <a:endParaRPr lang="ko-KR" altLang="en-US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5" name="그룹 18"/>
          <p:cNvGrpSpPr>
            <a:grpSpLocks/>
          </p:cNvGrpSpPr>
          <p:nvPr/>
        </p:nvGrpSpPr>
        <p:grpSpPr bwMode="auto">
          <a:xfrm>
            <a:off x="1619672" y="4557879"/>
            <a:ext cx="5643196" cy="727075"/>
            <a:chOff x="1643042" y="4643433"/>
            <a:chExt cx="5643562" cy="727075"/>
          </a:xfrm>
        </p:grpSpPr>
        <p:pic>
          <p:nvPicPr>
            <p:cNvPr id="24" name="Picture 19" descr="간지바"/>
            <p:cNvPicPr>
              <a:picLocks noChangeAspect="1" noChangeArrowheads="1"/>
            </p:cNvPicPr>
            <p:nvPr/>
          </p:nvPicPr>
          <p:blipFill>
            <a:blip r:embed="rId3" cstate="print"/>
            <a:srcRect l="21111" t="38518" r="3195" b="45741"/>
            <a:stretch>
              <a:fillRect/>
            </a:stretch>
          </p:blipFill>
          <p:spPr bwMode="auto">
            <a:xfrm>
              <a:off x="1643042" y="4643433"/>
              <a:ext cx="5643562" cy="727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" name="WordArt 21"/>
            <p:cNvSpPr>
              <a:spLocks noChangeArrowheads="1" noChangeShapeType="1" noTextEdit="1"/>
            </p:cNvSpPr>
            <p:nvPr/>
          </p:nvSpPr>
          <p:spPr bwMode="auto">
            <a:xfrm>
              <a:off x="2084066" y="4838696"/>
              <a:ext cx="319393" cy="35401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6600" b="1" kern="1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맑은 고딕"/>
                  <a:ea typeface="맑은 고딕"/>
                </a:rPr>
                <a:t>4</a:t>
              </a:r>
              <a:endParaRPr lang="ko-KR" altLang="en-US" sz="6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26" name="TextBox 22"/>
            <p:cNvSpPr txBox="1">
              <a:spLocks noChangeArrowheads="1"/>
            </p:cNvSpPr>
            <p:nvPr/>
          </p:nvSpPr>
          <p:spPr bwMode="auto">
            <a:xfrm>
              <a:off x="2786042" y="4819645"/>
              <a:ext cx="34309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 b="1" dirty="0" err="1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논문작성시</a:t>
              </a:r>
              <a:r>
                <a:rPr lang="ko-KR" altLang="en-US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흔히 발견되는 오류</a:t>
              </a:r>
              <a:endParaRPr lang="ko-KR" altLang="en-US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22" name="그룹 18"/>
          <p:cNvGrpSpPr>
            <a:grpSpLocks/>
          </p:cNvGrpSpPr>
          <p:nvPr/>
        </p:nvGrpSpPr>
        <p:grpSpPr bwMode="auto">
          <a:xfrm>
            <a:off x="1584502" y="5517232"/>
            <a:ext cx="5643196" cy="727075"/>
            <a:chOff x="1643042" y="4643433"/>
            <a:chExt cx="5643562" cy="727075"/>
          </a:xfrm>
        </p:grpSpPr>
        <p:pic>
          <p:nvPicPr>
            <p:cNvPr id="23" name="Picture 19" descr="간지바"/>
            <p:cNvPicPr>
              <a:picLocks noChangeAspect="1" noChangeArrowheads="1"/>
            </p:cNvPicPr>
            <p:nvPr/>
          </p:nvPicPr>
          <p:blipFill>
            <a:blip r:embed="rId3" cstate="print"/>
            <a:srcRect l="21111" t="38518" r="3195" b="45741"/>
            <a:stretch>
              <a:fillRect/>
            </a:stretch>
          </p:blipFill>
          <p:spPr bwMode="auto">
            <a:xfrm>
              <a:off x="1643042" y="4643433"/>
              <a:ext cx="5643562" cy="727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" name="WordArt 21"/>
            <p:cNvSpPr>
              <a:spLocks noChangeArrowheads="1" noChangeShapeType="1" noTextEdit="1"/>
            </p:cNvSpPr>
            <p:nvPr/>
          </p:nvSpPr>
          <p:spPr bwMode="auto">
            <a:xfrm>
              <a:off x="2109211" y="4917036"/>
              <a:ext cx="329419" cy="27567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ko-KR" altLang="en-US" sz="6600" kern="1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맑은 고딕"/>
                  <a:ea typeface="맑은 고딕"/>
                </a:rPr>
                <a:t>부록</a:t>
              </a:r>
              <a:endParaRPr lang="ko-KR" altLang="en-US" sz="6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28" name="TextBox 22"/>
            <p:cNvSpPr txBox="1">
              <a:spLocks noChangeArrowheads="1"/>
            </p:cNvSpPr>
            <p:nvPr/>
          </p:nvSpPr>
          <p:spPr bwMode="auto">
            <a:xfrm>
              <a:off x="2786042" y="4819645"/>
              <a:ext cx="32193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논문심사기준</a:t>
              </a:r>
              <a:r>
                <a:rPr lang="en-US" altLang="ko-KR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/</a:t>
              </a:r>
              <a:r>
                <a:rPr lang="ko-KR" altLang="en-US" b="1" dirty="0" err="1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논문양식</a:t>
              </a:r>
              <a:r>
                <a:rPr lang="ko-KR" altLang="en-US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규격</a:t>
              </a:r>
              <a:endParaRPr lang="ko-KR" altLang="en-US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544" y="1268760"/>
            <a:ext cx="1415772" cy="369332"/>
          </a:xfrm>
          <a:prstGeom prst="rect">
            <a:avLst/>
          </a:prstGeom>
          <a:solidFill>
            <a:srgbClr val="FFC67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논문의 목적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3568" y="1844824"/>
            <a:ext cx="8263801" cy="8586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W"/>
            </a:pPr>
            <a:r>
              <a:rPr lang="ko-KR" altLang="en-US" dirty="0" smtClean="0"/>
              <a:t>어떤 문제에 대한 연구사실을 타인에게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알리고자</a:t>
            </a:r>
            <a:r>
              <a:rPr lang="en-US" altLang="ko-KR" dirty="0" smtClean="0"/>
              <a:t>(to </a:t>
            </a:r>
            <a:r>
              <a:rPr lang="en-US" altLang="ko-KR" dirty="0" err="1" smtClean="0"/>
              <a:t>infofrm</a:t>
            </a:r>
            <a:r>
              <a:rPr lang="en-US" altLang="ko-KR" dirty="0" smtClean="0"/>
              <a:t>)’ </a:t>
            </a:r>
            <a:r>
              <a:rPr lang="ko-KR" altLang="en-US" dirty="0" smtClean="0"/>
              <a:t>하는데 목적</a:t>
            </a:r>
            <a:endParaRPr lang="en-US" altLang="ko-KR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W"/>
            </a:pPr>
            <a:r>
              <a:rPr lang="ko-KR" altLang="en-US" dirty="0" smtClean="0"/>
              <a:t>다른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알려주는</a:t>
            </a:r>
            <a:r>
              <a:rPr lang="en-US" altLang="ko-KR" dirty="0" smtClean="0"/>
              <a:t>’ </a:t>
            </a:r>
            <a:r>
              <a:rPr lang="ko-KR" altLang="en-US" dirty="0" smtClean="0"/>
              <a:t>정보와 달리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알리고자</a:t>
            </a:r>
            <a:r>
              <a:rPr lang="en-US" altLang="ko-KR" dirty="0" smtClean="0"/>
              <a:t>’</a:t>
            </a:r>
            <a:r>
              <a:rPr lang="ko-KR" altLang="en-US" dirty="0" smtClean="0"/>
              <a:t>하는 형식과 체계</a:t>
            </a:r>
            <a:r>
              <a:rPr lang="en-US" altLang="ko-KR" dirty="0" smtClean="0"/>
              <a:t>(</a:t>
            </a:r>
            <a:r>
              <a:rPr lang="ko-KR" altLang="en-US" dirty="0" smtClean="0"/>
              <a:t>방식</a:t>
            </a:r>
            <a:r>
              <a:rPr lang="en-US" altLang="ko-KR" dirty="0" smtClean="0"/>
              <a:t>)</a:t>
            </a:r>
            <a:r>
              <a:rPr lang="ko-KR" altLang="en-US" dirty="0" smtClean="0"/>
              <a:t>이 사뭇 차이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67544" y="2987660"/>
            <a:ext cx="1415772" cy="369332"/>
          </a:xfrm>
          <a:prstGeom prst="rect">
            <a:avLst/>
          </a:prstGeom>
          <a:solidFill>
            <a:srgbClr val="FFC67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논문의 정의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83568" y="3506407"/>
            <a:ext cx="8408071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W"/>
            </a:pPr>
            <a:r>
              <a:rPr lang="ko-KR" altLang="en-US" dirty="0" smtClean="0"/>
              <a:t>어떤 현상 또는 문제에 대한 학술적 연구결과를 체계적으로 적은 글</a:t>
            </a:r>
            <a:endParaRPr lang="en-US" altLang="ko-KR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W"/>
            </a:pPr>
            <a:r>
              <a:rPr lang="ko-KR" altLang="en-US" dirty="0" smtClean="0"/>
              <a:t>어떤 주제에 </a:t>
            </a:r>
            <a:r>
              <a:rPr lang="ko-KR" altLang="en-US" dirty="0" err="1" smtClean="0"/>
              <a:t>관한여</a:t>
            </a:r>
            <a:r>
              <a:rPr lang="ko-KR" altLang="en-US" dirty="0" smtClean="0"/>
              <a:t> 조사</a:t>
            </a:r>
            <a:r>
              <a:rPr lang="en-US" altLang="ko-KR" dirty="0" smtClean="0"/>
              <a:t>·</a:t>
            </a:r>
            <a:r>
              <a:rPr lang="ko-KR" altLang="en-US" dirty="0" smtClean="0"/>
              <a:t>연구한 결과로 </a:t>
            </a:r>
            <a:r>
              <a:rPr lang="ko-KR" altLang="en-US" dirty="0" smtClean="0"/>
              <a:t>얻어진</a:t>
            </a:r>
            <a:r>
              <a:rPr lang="ko-KR" altLang="en-US" dirty="0" smtClean="0"/>
              <a:t> </a:t>
            </a:r>
            <a:r>
              <a:rPr lang="ko-KR" altLang="en-US" dirty="0" smtClean="0"/>
              <a:t>사실과 연구자의 비판이나 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ko-KR" altLang="en-US" dirty="0" smtClean="0"/>
              <a:t>평가를 종합한 것을 일정한 양식에 따라 적절한 체계로 제시하는 것</a:t>
            </a:r>
            <a:endParaRPr lang="ko-KR" altLang="en-US" dirty="0"/>
          </a:p>
        </p:txBody>
      </p:sp>
      <p:sp>
        <p:nvSpPr>
          <p:cNvPr id="10" name="제목 4"/>
          <p:cNvSpPr txBox="1">
            <a:spLocks/>
          </p:cNvSpPr>
          <p:nvPr/>
        </p:nvSpPr>
        <p:spPr bwMode="auto">
          <a:xfrm>
            <a:off x="395536" y="188640"/>
            <a:ext cx="6615112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en-US" altLang="ko-KR" dirty="0" smtClean="0"/>
              <a:t>1. </a:t>
            </a:r>
            <a:r>
              <a:rPr kumimoji="0" lang="ko-KR" altLang="en-US" dirty="0" smtClean="0"/>
              <a:t>학위논문의 개념과 요건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544" y="1268760"/>
            <a:ext cx="1954381" cy="369332"/>
          </a:xfrm>
          <a:prstGeom prst="rect">
            <a:avLst/>
          </a:prstGeom>
          <a:solidFill>
            <a:srgbClr val="FFC67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유사 용어와 구분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3568" y="1844824"/>
            <a:ext cx="8457765" cy="38318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W"/>
            </a:pPr>
            <a:r>
              <a:rPr lang="en-US" altLang="ko-KR" dirty="0" smtClean="0"/>
              <a:t>Article – </a:t>
            </a:r>
            <a:r>
              <a:rPr lang="ko-KR" altLang="en-US" dirty="0" smtClean="0"/>
              <a:t>신문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잡지 또는 저널에 게재되는 비교적 간단한 논문</a:t>
            </a:r>
            <a:endParaRPr lang="en-US" altLang="ko-KR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W"/>
            </a:pPr>
            <a:r>
              <a:rPr lang="en-US" altLang="ko-KR" dirty="0" smtClean="0"/>
              <a:t>Monograph – </a:t>
            </a:r>
            <a:r>
              <a:rPr lang="ko-KR" altLang="en-US" dirty="0" smtClean="0"/>
              <a:t>특정</a:t>
            </a:r>
            <a:r>
              <a:rPr lang="en-US" altLang="ko-KR" dirty="0" smtClean="0"/>
              <a:t> </a:t>
            </a:r>
            <a:r>
              <a:rPr lang="ko-KR" altLang="en-US" dirty="0" smtClean="0"/>
              <a:t>테마에 대한 전공 논문 </a:t>
            </a:r>
            <a:r>
              <a:rPr lang="en-US" altLang="ko-KR" dirty="0" smtClean="0"/>
              <a:t>(</a:t>
            </a:r>
            <a:r>
              <a:rPr lang="ko-KR" altLang="en-US" dirty="0" smtClean="0"/>
              <a:t>논문 주체의 전문성 강조</a:t>
            </a:r>
            <a:r>
              <a:rPr lang="en-US" altLang="ko-KR" dirty="0" smtClean="0"/>
              <a:t>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W"/>
            </a:pPr>
            <a:r>
              <a:rPr lang="en-US" altLang="ko-KR" dirty="0" smtClean="0"/>
              <a:t>Essay – </a:t>
            </a:r>
            <a:r>
              <a:rPr lang="ko-KR" altLang="en-US" dirty="0" smtClean="0"/>
              <a:t>일반적이고</a:t>
            </a:r>
            <a:r>
              <a:rPr lang="en-US" altLang="ko-KR" dirty="0" smtClean="0"/>
              <a:t> </a:t>
            </a:r>
            <a:r>
              <a:rPr lang="ko-KR" altLang="en-US" dirty="0" smtClean="0"/>
              <a:t>포괄적인 의미의 논문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가장 낮은 단계의 논문</a:t>
            </a:r>
            <a:endParaRPr lang="en-US" altLang="ko-KR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W"/>
            </a:pPr>
            <a:r>
              <a:rPr lang="en-US" altLang="ko-KR" dirty="0" smtClean="0"/>
              <a:t>Paper – </a:t>
            </a:r>
            <a:r>
              <a:rPr lang="ko-KR" altLang="en-US" dirty="0" smtClean="0"/>
              <a:t>가장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일반적인 용어</a:t>
            </a:r>
            <a:r>
              <a:rPr lang="en-US" altLang="ko-KR" dirty="0" smtClean="0"/>
              <a:t>.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 smtClean="0"/>
              <a:t>Class</a:t>
            </a:r>
            <a:r>
              <a:rPr lang="ko-KR" altLang="en-US" dirty="0" smtClean="0"/>
              <a:t> </a:t>
            </a:r>
            <a:r>
              <a:rPr lang="en-US" altLang="ko-KR" dirty="0" smtClean="0"/>
              <a:t>paper, course paper, term paper </a:t>
            </a:r>
            <a:r>
              <a:rPr lang="ko-KR" altLang="en-US" dirty="0" smtClean="0"/>
              <a:t>등과 같이 과제로 주어지는 것</a:t>
            </a:r>
            <a:endParaRPr lang="en-US" altLang="ko-KR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 smtClean="0"/>
              <a:t>Documented</a:t>
            </a:r>
            <a:r>
              <a:rPr lang="ko-KR" altLang="en-US" dirty="0" smtClean="0"/>
              <a:t> </a:t>
            </a:r>
            <a:r>
              <a:rPr lang="en-US" altLang="ko-KR" dirty="0" smtClean="0"/>
              <a:t>paper – </a:t>
            </a:r>
            <a:r>
              <a:rPr lang="ko-KR" altLang="en-US" dirty="0" smtClean="0"/>
              <a:t>논지의</a:t>
            </a:r>
            <a:r>
              <a:rPr lang="en-US" altLang="ko-KR" dirty="0" smtClean="0"/>
              <a:t> </a:t>
            </a:r>
            <a:r>
              <a:rPr lang="ko-KR" altLang="en-US" dirty="0" smtClean="0"/>
              <a:t>타당성</a:t>
            </a:r>
            <a:r>
              <a:rPr lang="en-US" altLang="ko-KR" dirty="0" smtClean="0"/>
              <a:t>/</a:t>
            </a:r>
            <a:r>
              <a:rPr lang="ko-KR" altLang="en-US" dirty="0" smtClean="0"/>
              <a:t>정확성을 </a:t>
            </a:r>
            <a:r>
              <a:rPr lang="ko-KR" altLang="en-US" dirty="0" err="1" smtClean="0"/>
              <a:t>입증하기위한</a:t>
            </a:r>
            <a:r>
              <a:rPr lang="ko-KR" altLang="en-US" dirty="0" smtClean="0"/>
              <a:t> 증빙논문</a:t>
            </a:r>
            <a:endParaRPr lang="en-US" altLang="ko-KR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 smtClean="0"/>
              <a:t>Research</a:t>
            </a:r>
            <a:r>
              <a:rPr lang="ko-KR" altLang="en-US" dirty="0" smtClean="0"/>
              <a:t> </a:t>
            </a:r>
            <a:r>
              <a:rPr lang="en-US" altLang="ko-KR" dirty="0" smtClean="0"/>
              <a:t>paper – </a:t>
            </a:r>
            <a:r>
              <a:rPr lang="ko-KR" altLang="en-US" dirty="0" smtClean="0"/>
              <a:t>과학적인</a:t>
            </a:r>
            <a:r>
              <a:rPr lang="en-US" altLang="ko-KR" dirty="0" smtClean="0"/>
              <a:t> </a:t>
            </a:r>
            <a:r>
              <a:rPr lang="ko-KR" altLang="en-US" dirty="0" smtClean="0"/>
              <a:t>논문과 다를 바 없지만</a:t>
            </a:r>
            <a:r>
              <a:rPr lang="en-US" altLang="ko-KR" dirty="0" smtClean="0"/>
              <a:t>, </a:t>
            </a:r>
            <a:r>
              <a:rPr lang="ko-KR" altLang="en-US" dirty="0" smtClean="0"/>
              <a:t>독창성</a:t>
            </a:r>
            <a:r>
              <a:rPr lang="en-US" altLang="ko-KR" dirty="0" smtClean="0"/>
              <a:t>/</a:t>
            </a:r>
            <a:r>
              <a:rPr lang="ko-KR" altLang="en-US" dirty="0" smtClean="0"/>
              <a:t>기여도가 </a:t>
            </a:r>
            <a:endParaRPr lang="en-US" altLang="ko-KR" dirty="0" smtClean="0"/>
          </a:p>
          <a:p>
            <a:pPr lvl="1">
              <a:lnSpc>
                <a:spcPct val="150000"/>
              </a:lnSpc>
            </a:pPr>
            <a:r>
              <a:rPr lang="en-US" altLang="ko-KR" dirty="0" smtClean="0"/>
              <a:t>                              </a:t>
            </a:r>
            <a:r>
              <a:rPr lang="ko-KR" altLang="en-US" dirty="0" smtClean="0"/>
              <a:t>다소 약한 논문</a:t>
            </a:r>
            <a:endParaRPr lang="en-US" altLang="ko-KR" dirty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 smtClean="0"/>
              <a:t>Report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조사</a:t>
            </a:r>
            <a:r>
              <a:rPr lang="en-US" altLang="ko-KR" dirty="0" smtClean="0"/>
              <a:t>/</a:t>
            </a:r>
            <a:r>
              <a:rPr lang="ko-KR" altLang="en-US" dirty="0" smtClean="0"/>
              <a:t>관찰</a:t>
            </a:r>
            <a:r>
              <a:rPr lang="en-US" altLang="ko-KR" dirty="0" smtClean="0"/>
              <a:t>/</a:t>
            </a:r>
            <a:r>
              <a:rPr lang="ko-KR" altLang="en-US" dirty="0" smtClean="0"/>
              <a:t>답사</a:t>
            </a:r>
            <a:r>
              <a:rPr lang="en-US" altLang="ko-KR" dirty="0" smtClean="0"/>
              <a:t>/</a:t>
            </a:r>
            <a:r>
              <a:rPr lang="ko-KR" altLang="en-US" dirty="0" err="1" smtClean="0"/>
              <a:t>실헙</a:t>
            </a:r>
            <a:r>
              <a:rPr lang="ko-KR" altLang="en-US" dirty="0" smtClean="0"/>
              <a:t> 등을 통해 얻어진 사실</a:t>
            </a:r>
            <a:r>
              <a:rPr lang="en-US" altLang="ko-KR" dirty="0" smtClean="0"/>
              <a:t>/</a:t>
            </a:r>
            <a:r>
              <a:rPr lang="ko-KR" altLang="en-US" dirty="0" smtClean="0"/>
              <a:t>결과에 대한 보고</a:t>
            </a:r>
            <a:r>
              <a:rPr lang="en-US" altLang="ko-KR" dirty="0" smtClean="0"/>
              <a:t> 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10" name="제목 4"/>
          <p:cNvSpPr txBox="1">
            <a:spLocks/>
          </p:cNvSpPr>
          <p:nvPr/>
        </p:nvSpPr>
        <p:spPr bwMode="auto">
          <a:xfrm>
            <a:off x="395536" y="188640"/>
            <a:ext cx="6615112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en-US" altLang="ko-KR" dirty="0" smtClean="0"/>
              <a:t>1. </a:t>
            </a:r>
            <a:r>
              <a:rPr kumimoji="0" lang="ko-KR" altLang="en-US" dirty="0" smtClean="0"/>
              <a:t>학위논문의 개념과 요건</a:t>
            </a:r>
          </a:p>
        </p:txBody>
      </p:sp>
    </p:spTree>
    <p:extLst>
      <p:ext uri="{BB962C8B-B14F-4D97-AF65-F5344CB8AC3E}">
        <p14:creationId xmlns:p14="http://schemas.microsoft.com/office/powerpoint/2010/main" val="25204740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제목 4"/>
          <p:cNvSpPr>
            <a:spLocks noGrp="1"/>
          </p:cNvSpPr>
          <p:nvPr>
            <p:ph type="title"/>
          </p:nvPr>
        </p:nvSpPr>
        <p:spPr>
          <a:xfrm>
            <a:off x="385763" y="214313"/>
            <a:ext cx="6615112" cy="500062"/>
          </a:xfrm>
        </p:spPr>
        <p:txBody>
          <a:bodyPr/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학위논문</a:t>
            </a:r>
            <a:r>
              <a:rPr lang="ko-KR" altLang="en-US" dirty="0"/>
              <a:t>의</a:t>
            </a:r>
            <a:r>
              <a:rPr lang="ko-KR" altLang="en-US" dirty="0" smtClean="0"/>
              <a:t> 개념과 요건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7544" y="1268760"/>
            <a:ext cx="1771639" cy="369332"/>
          </a:xfrm>
          <a:prstGeom prst="rect">
            <a:avLst/>
          </a:prstGeom>
          <a:solidFill>
            <a:srgbClr val="FFC67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학위논문이란</a:t>
            </a:r>
            <a:r>
              <a:rPr lang="en-US" altLang="ko-KR" dirty="0" smtClean="0"/>
              <a:t>? 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1560" y="1844824"/>
            <a:ext cx="8630889" cy="2169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W"/>
            </a:pPr>
            <a:r>
              <a:rPr lang="ko-KR" altLang="en-US" dirty="0" smtClean="0"/>
              <a:t>학위를 취득하기 위해 제출하는 논문</a:t>
            </a:r>
            <a:r>
              <a:rPr lang="en-US" altLang="ko-KR" dirty="0" smtClean="0"/>
              <a:t>: </a:t>
            </a:r>
            <a:r>
              <a:rPr lang="ko-KR" altLang="en-US" dirty="0" smtClean="0"/>
              <a:t>석사학위</a:t>
            </a:r>
            <a:r>
              <a:rPr lang="en-US" altLang="ko-KR" dirty="0" smtClean="0"/>
              <a:t>(thesis), </a:t>
            </a:r>
            <a:r>
              <a:rPr lang="ko-KR" altLang="en-US" dirty="0" smtClean="0"/>
              <a:t>박사학위</a:t>
            </a:r>
            <a:r>
              <a:rPr lang="en-US" altLang="ko-KR" dirty="0" smtClean="0"/>
              <a:t>(dissertation)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W"/>
            </a:pPr>
            <a:r>
              <a:rPr lang="ko-KR" altLang="en-US" dirty="0" smtClean="0"/>
              <a:t>학자로서 갖추어야 할 자질과 능력을 인증</a:t>
            </a:r>
            <a:endParaRPr lang="en-US" altLang="ko-KR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W"/>
            </a:pPr>
            <a:r>
              <a:rPr lang="ko-KR" altLang="en-US" dirty="0" smtClean="0"/>
              <a:t>수여 기관이 정한 지도 및 심사절차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인쇄형식</a:t>
            </a:r>
            <a:r>
              <a:rPr lang="en-US" altLang="ko-KR" dirty="0" smtClean="0"/>
              <a:t>, </a:t>
            </a:r>
            <a:r>
              <a:rPr lang="ko-KR" altLang="en-US" dirty="0" smtClean="0"/>
              <a:t>논문 작성법 준수</a:t>
            </a:r>
            <a:endParaRPr lang="en-US" altLang="ko-KR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W"/>
            </a:pPr>
            <a:r>
              <a:rPr lang="ko-KR" altLang="en-US" dirty="0" smtClean="0"/>
              <a:t>석</a:t>
            </a:r>
            <a:r>
              <a:rPr lang="en-US" altLang="ko-KR" dirty="0" smtClean="0"/>
              <a:t>·</a:t>
            </a:r>
            <a:r>
              <a:rPr lang="ko-KR" altLang="en-US" dirty="0" smtClean="0"/>
              <a:t>박사 학위 논문은 국가 서지기관에서 서지 및 원문 유통 관리</a:t>
            </a:r>
            <a:endParaRPr lang="en-US" altLang="ko-KR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W"/>
            </a:pPr>
            <a:r>
              <a:rPr lang="ko-KR" altLang="en-US" dirty="0" smtClean="0"/>
              <a:t>학위 논문은 내용과 작성형식이 심사의 중요한 요건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592983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제목 4"/>
          <p:cNvSpPr>
            <a:spLocks noGrp="1"/>
          </p:cNvSpPr>
          <p:nvPr>
            <p:ph type="title"/>
          </p:nvPr>
        </p:nvSpPr>
        <p:spPr>
          <a:xfrm>
            <a:off x="385763" y="214313"/>
            <a:ext cx="6615112" cy="500062"/>
          </a:xfrm>
        </p:spPr>
        <p:txBody>
          <a:bodyPr/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학위논문</a:t>
            </a:r>
            <a:r>
              <a:rPr lang="ko-KR" altLang="en-US" dirty="0"/>
              <a:t>의</a:t>
            </a:r>
            <a:r>
              <a:rPr lang="ko-KR" altLang="en-US" dirty="0" smtClean="0"/>
              <a:t> 개념과 요건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7544" y="1412776"/>
            <a:ext cx="3339376" cy="369332"/>
          </a:xfrm>
          <a:prstGeom prst="rect">
            <a:avLst/>
          </a:prstGeom>
          <a:solidFill>
            <a:srgbClr val="FFC67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학위논문의 구비 요건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내용</a:t>
            </a:r>
            <a:r>
              <a:rPr lang="ko-KR" altLang="en-US" dirty="0"/>
              <a:t>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6411" y="1916832"/>
            <a:ext cx="83760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W"/>
            </a:pPr>
            <a:r>
              <a:rPr lang="ko-KR" altLang="en-US" dirty="0" smtClean="0"/>
              <a:t>전문성</a:t>
            </a:r>
            <a:r>
              <a:rPr lang="en-US" altLang="ko-KR" dirty="0" smtClean="0"/>
              <a:t>(Professionality) : </a:t>
            </a:r>
            <a:r>
              <a:rPr lang="ko-KR" altLang="en-US" dirty="0" smtClean="0"/>
              <a:t>연구주제와</a:t>
            </a:r>
            <a:r>
              <a:rPr lang="en-US" altLang="ko-KR" dirty="0" smtClean="0"/>
              <a:t> </a:t>
            </a:r>
            <a:r>
              <a:rPr lang="ko-KR" altLang="en-US" dirty="0" smtClean="0"/>
              <a:t>관련된 기존의 관점이나 선행연구들에 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en-US" altLang="ko-KR" dirty="0"/>
              <a:t>	</a:t>
            </a:r>
            <a:r>
              <a:rPr lang="en-US" altLang="ko-KR" dirty="0" smtClean="0"/>
              <a:t>		   </a:t>
            </a:r>
            <a:r>
              <a:rPr lang="ko-KR" altLang="en-US" dirty="0" smtClean="0"/>
              <a:t>대한 포괄적이며 전문적인 이해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94966" y="4581128"/>
            <a:ext cx="660789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W"/>
            </a:pPr>
            <a:r>
              <a:rPr lang="ko-KR" altLang="en-US" dirty="0" smtClean="0"/>
              <a:t>공정성</a:t>
            </a:r>
            <a:r>
              <a:rPr lang="en-US" altLang="ko-KR" dirty="0" smtClean="0"/>
              <a:t>(Impartiality) : </a:t>
            </a:r>
            <a:r>
              <a:rPr lang="ko-KR" altLang="en-US" dirty="0" smtClean="0"/>
              <a:t>선입견이나 가치 배제</a:t>
            </a:r>
            <a:r>
              <a:rPr lang="en-US" altLang="ko-KR" dirty="0" smtClean="0"/>
              <a:t>/</a:t>
            </a:r>
            <a:r>
              <a:rPr lang="ko-KR" altLang="en-US" dirty="0" smtClean="0"/>
              <a:t>추종</a:t>
            </a:r>
            <a:r>
              <a:rPr lang="en-US" altLang="ko-KR" dirty="0" smtClean="0"/>
              <a:t>·</a:t>
            </a:r>
            <a:r>
              <a:rPr lang="ko-KR" altLang="en-US" dirty="0" smtClean="0"/>
              <a:t>답습 금기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10074" y="5081409"/>
            <a:ext cx="548579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W"/>
            </a:pPr>
            <a:r>
              <a:rPr lang="ko-KR" altLang="en-US" dirty="0" smtClean="0"/>
              <a:t>유용성</a:t>
            </a:r>
            <a:r>
              <a:rPr lang="en-US" altLang="ko-KR" dirty="0" smtClean="0"/>
              <a:t>(Utility) : </a:t>
            </a:r>
            <a:r>
              <a:rPr lang="ko-KR" altLang="en-US" dirty="0" smtClean="0"/>
              <a:t>학문발전</a:t>
            </a:r>
            <a:r>
              <a:rPr lang="en-US" altLang="ko-KR" dirty="0" smtClean="0"/>
              <a:t>/</a:t>
            </a:r>
            <a:r>
              <a:rPr lang="ko-KR" altLang="en-US" dirty="0" smtClean="0"/>
              <a:t>현실문제 해결에 기여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03028" y="5589240"/>
            <a:ext cx="790152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W"/>
            </a:pPr>
            <a:r>
              <a:rPr lang="ko-KR" altLang="en-US" dirty="0" smtClean="0"/>
              <a:t>윤리성</a:t>
            </a:r>
            <a:r>
              <a:rPr lang="en-US" altLang="ko-KR" dirty="0" smtClean="0"/>
              <a:t>(</a:t>
            </a:r>
            <a:r>
              <a:rPr lang="en-US" altLang="ko-KR" dirty="0"/>
              <a:t>M</a:t>
            </a:r>
            <a:r>
              <a:rPr lang="en-US" altLang="ko-KR" dirty="0" smtClean="0"/>
              <a:t>orality) : </a:t>
            </a:r>
            <a:r>
              <a:rPr lang="ko-KR" altLang="en-US" dirty="0" smtClean="0"/>
              <a:t>표절</a:t>
            </a:r>
            <a:r>
              <a:rPr lang="en-US" altLang="ko-KR" dirty="0" smtClean="0"/>
              <a:t>/</a:t>
            </a:r>
            <a:r>
              <a:rPr lang="ko-KR" altLang="en-US" dirty="0" smtClean="0"/>
              <a:t>복사행위의 금지</a:t>
            </a:r>
            <a:r>
              <a:rPr lang="en-US" altLang="ko-KR" dirty="0" smtClean="0"/>
              <a:t>(</a:t>
            </a:r>
            <a:r>
              <a:rPr lang="ko-KR" altLang="en-US" dirty="0" smtClean="0"/>
              <a:t>출처 명기</a:t>
            </a:r>
            <a:r>
              <a:rPr lang="en-US" altLang="ko-KR" dirty="0" smtClean="0"/>
              <a:t>), </a:t>
            </a:r>
            <a:r>
              <a:rPr lang="ko-KR" altLang="en-US" dirty="0" smtClean="0"/>
              <a:t>연구윤리지침 준수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11820" y="4077072"/>
            <a:ext cx="893545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W"/>
            </a:pPr>
            <a:r>
              <a:rPr lang="ko-KR" altLang="en-US" dirty="0" smtClean="0"/>
              <a:t>객관</a:t>
            </a:r>
            <a:r>
              <a:rPr lang="ko-KR" altLang="en-US" dirty="0"/>
              <a:t>성</a:t>
            </a:r>
            <a:r>
              <a:rPr lang="en-US" altLang="ko-KR" dirty="0" smtClean="0"/>
              <a:t>(Objectivity) : </a:t>
            </a:r>
            <a:r>
              <a:rPr lang="ko-KR" altLang="en-US" dirty="0" smtClean="0"/>
              <a:t>사실과 증거를 통해 논리를 증명</a:t>
            </a:r>
            <a:r>
              <a:rPr lang="en-US" altLang="ko-KR" dirty="0" smtClean="0"/>
              <a:t>-</a:t>
            </a:r>
            <a:r>
              <a:rPr lang="ko-KR" altLang="en-US" dirty="0" smtClean="0"/>
              <a:t>주관적 생각 배제</a:t>
            </a:r>
            <a:r>
              <a:rPr lang="en-US" altLang="ko-KR" dirty="0" smtClean="0"/>
              <a:t>/</a:t>
            </a:r>
            <a:r>
              <a:rPr lang="ko-KR" altLang="en-US" dirty="0" smtClean="0"/>
              <a:t>참고문헌</a:t>
            </a:r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10074" y="3573016"/>
            <a:ext cx="812594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W"/>
            </a:pPr>
            <a:r>
              <a:rPr lang="ko-KR" altLang="en-US" spc="-150" dirty="0" smtClean="0"/>
              <a:t>정확성</a:t>
            </a:r>
            <a:r>
              <a:rPr lang="en-US" altLang="ko-KR" spc="-150" dirty="0" smtClean="0"/>
              <a:t>(Accuracy) : </a:t>
            </a:r>
            <a:r>
              <a:rPr lang="ko-KR" altLang="en-US" spc="-150" dirty="0" smtClean="0"/>
              <a:t>정확한</a:t>
            </a:r>
            <a:r>
              <a:rPr lang="en-US" altLang="ko-KR" spc="-150" dirty="0" smtClean="0"/>
              <a:t> </a:t>
            </a:r>
            <a:r>
              <a:rPr lang="ko-KR" altLang="en-US" spc="-150" dirty="0" smtClean="0"/>
              <a:t>근거</a:t>
            </a:r>
            <a:r>
              <a:rPr lang="en-US" altLang="ko-KR" spc="-150" dirty="0" smtClean="0"/>
              <a:t>/</a:t>
            </a:r>
            <a:r>
              <a:rPr lang="ko-KR" altLang="en-US" spc="-150" dirty="0" smtClean="0"/>
              <a:t>정확한 정의</a:t>
            </a:r>
            <a:r>
              <a:rPr lang="en-US" altLang="ko-KR" spc="-150" dirty="0" smtClean="0"/>
              <a:t>/ </a:t>
            </a:r>
            <a:r>
              <a:rPr lang="ko-KR" altLang="en-US" spc="-150" dirty="0" smtClean="0"/>
              <a:t>공인된 통계자료</a:t>
            </a:r>
            <a:r>
              <a:rPr lang="en-US" altLang="ko-KR" spc="-150" dirty="0" smtClean="0"/>
              <a:t>(</a:t>
            </a:r>
            <a:r>
              <a:rPr lang="ko-KR" altLang="en-US" spc="-150" dirty="0" smtClean="0"/>
              <a:t>기록</a:t>
            </a:r>
            <a:r>
              <a:rPr lang="en-US" altLang="ko-KR" spc="-150" dirty="0" smtClean="0"/>
              <a:t>)/</a:t>
            </a:r>
            <a:r>
              <a:rPr lang="ko-KR" altLang="en-US" spc="-150" dirty="0" smtClean="0"/>
              <a:t>용어</a:t>
            </a:r>
            <a:r>
              <a:rPr lang="en-US" altLang="ko-KR" spc="-150" dirty="0" smtClean="0"/>
              <a:t>(</a:t>
            </a:r>
            <a:r>
              <a:rPr lang="ko-KR" altLang="en-US" spc="-150" dirty="0" smtClean="0"/>
              <a:t>맞춤법</a:t>
            </a:r>
            <a:r>
              <a:rPr lang="en-US" altLang="ko-KR" spc="-150" dirty="0" smtClean="0"/>
              <a:t>) </a:t>
            </a:r>
            <a:endParaRPr lang="ko-KR" altLang="en-US" spc="-150" dirty="0"/>
          </a:p>
        </p:txBody>
      </p:sp>
      <p:sp>
        <p:nvSpPr>
          <p:cNvPr id="14" name="TextBox 13"/>
          <p:cNvSpPr txBox="1"/>
          <p:nvPr/>
        </p:nvSpPr>
        <p:spPr>
          <a:xfrm>
            <a:off x="479209" y="2721694"/>
            <a:ext cx="89178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W"/>
            </a:pPr>
            <a:r>
              <a:rPr lang="ko-KR" altLang="en-US" dirty="0" smtClean="0"/>
              <a:t>독창성</a:t>
            </a:r>
            <a:r>
              <a:rPr lang="en-US" altLang="ko-KR" dirty="0" smtClean="0"/>
              <a:t>(Originality)  : </a:t>
            </a:r>
            <a:r>
              <a:rPr lang="ko-KR" altLang="en-US" dirty="0" smtClean="0"/>
              <a:t>연구의 가치를 인정받기 위한 기본 요건</a:t>
            </a:r>
            <a:r>
              <a:rPr lang="en-US" altLang="ko-KR" dirty="0" smtClean="0"/>
              <a:t>. </a:t>
            </a:r>
            <a:r>
              <a:rPr lang="ko-KR" altLang="en-US" dirty="0" smtClean="0"/>
              <a:t>주제</a:t>
            </a:r>
            <a:r>
              <a:rPr lang="en-US" altLang="ko-KR" dirty="0" smtClean="0"/>
              <a:t>/</a:t>
            </a:r>
            <a:r>
              <a:rPr lang="ko-KR" altLang="en-US" dirty="0" smtClean="0"/>
              <a:t>방법</a:t>
            </a:r>
            <a:r>
              <a:rPr lang="en-US" altLang="ko-KR" dirty="0" smtClean="0"/>
              <a:t>/</a:t>
            </a:r>
            <a:r>
              <a:rPr lang="ko-KR" altLang="en-US" dirty="0" smtClean="0"/>
              <a:t>관점</a:t>
            </a:r>
            <a:r>
              <a:rPr lang="en-US" altLang="ko-KR" dirty="0" smtClean="0"/>
              <a:t>/</a:t>
            </a:r>
          </a:p>
          <a:p>
            <a:pPr>
              <a:lnSpc>
                <a:spcPct val="150000"/>
              </a:lnSpc>
            </a:pPr>
            <a:r>
              <a:rPr lang="en-US" altLang="ko-KR" dirty="0"/>
              <a:t>	</a:t>
            </a:r>
            <a:r>
              <a:rPr lang="en-US" altLang="ko-KR" dirty="0" smtClean="0"/>
              <a:t>	         </a:t>
            </a:r>
            <a:r>
              <a:rPr lang="ko-KR" altLang="en-US" dirty="0" smtClean="0"/>
              <a:t>해설에서 새롭게 접근</a:t>
            </a:r>
            <a:r>
              <a:rPr lang="en-US" altLang="ko-KR" dirty="0" smtClean="0"/>
              <a:t>(</a:t>
            </a:r>
            <a:r>
              <a:rPr lang="ko-KR" altLang="en-US" dirty="0" smtClean="0"/>
              <a:t>단순한 보고</a:t>
            </a:r>
            <a:r>
              <a:rPr lang="en-US" altLang="ko-KR" dirty="0" smtClean="0"/>
              <a:t>/</a:t>
            </a:r>
            <a:r>
              <a:rPr lang="ko-KR" altLang="en-US" dirty="0" smtClean="0"/>
              <a:t>요약이 아님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97022" y="6021288"/>
            <a:ext cx="558518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W"/>
            </a:pPr>
            <a:r>
              <a:rPr lang="ko-KR" altLang="en-US" dirty="0" smtClean="0"/>
              <a:t>이외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검증성</a:t>
            </a:r>
            <a:r>
              <a:rPr lang="en-US" altLang="ko-KR" dirty="0" smtClean="0"/>
              <a:t>(Verification), </a:t>
            </a:r>
            <a:r>
              <a:rPr lang="ko-KR" altLang="en-US" dirty="0" smtClean="0"/>
              <a:t>평이성</a:t>
            </a:r>
            <a:r>
              <a:rPr lang="en-US" altLang="ko-KR" dirty="0" smtClean="0"/>
              <a:t>(</a:t>
            </a:r>
            <a:r>
              <a:rPr lang="en-US" altLang="ko-KR" dirty="0" err="1" smtClean="0"/>
              <a:t>Readibility</a:t>
            </a:r>
            <a:r>
              <a:rPr lang="en-US" altLang="ko-KR" dirty="0" smtClean="0"/>
              <a:t>) </a:t>
            </a:r>
            <a:r>
              <a:rPr lang="ko-KR" altLang="en-US" dirty="0" smtClean="0"/>
              <a:t>등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432361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1. </a:t>
            </a:r>
            <a:r>
              <a:rPr lang="ko-KR" altLang="en-US" smtClean="0"/>
              <a:t>학위논문의 개념과 기본 요건</a:t>
            </a:r>
            <a:endParaRPr lang="ko-KR" altLang="en-US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467544" y="1412776"/>
            <a:ext cx="3339376" cy="369332"/>
          </a:xfrm>
          <a:prstGeom prst="rect">
            <a:avLst/>
          </a:prstGeom>
          <a:solidFill>
            <a:srgbClr val="FFC67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학위논문의 구비 요건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형식상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411" y="1916832"/>
            <a:ext cx="84016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W"/>
            </a:pPr>
            <a:r>
              <a:rPr lang="ko-KR" altLang="en-US" dirty="0" smtClean="0"/>
              <a:t>일반적인 </a:t>
            </a:r>
            <a:r>
              <a:rPr lang="en-US" altLang="ko-KR" dirty="0" smtClean="0"/>
              <a:t>article/essay/paper </a:t>
            </a:r>
            <a:r>
              <a:rPr lang="ko-KR" altLang="en-US" dirty="0" smtClean="0"/>
              <a:t>등과 달리 서론</a:t>
            </a:r>
            <a:r>
              <a:rPr lang="en-US" altLang="ko-KR" dirty="0" smtClean="0"/>
              <a:t>, </a:t>
            </a:r>
            <a:r>
              <a:rPr lang="ko-KR" altLang="en-US" dirty="0" smtClean="0"/>
              <a:t>본론</a:t>
            </a:r>
            <a:r>
              <a:rPr lang="en-US" altLang="ko-KR" dirty="0" smtClean="0"/>
              <a:t>, </a:t>
            </a:r>
            <a:r>
              <a:rPr lang="ko-KR" altLang="en-US" dirty="0" smtClean="0"/>
              <a:t>결론 또는 기</a:t>
            </a:r>
            <a:r>
              <a:rPr lang="en-US" altLang="ko-KR" dirty="0" smtClean="0"/>
              <a:t>,</a:t>
            </a:r>
            <a:r>
              <a:rPr lang="ko-KR" altLang="en-US" dirty="0" smtClean="0"/>
              <a:t>승</a:t>
            </a:r>
            <a:r>
              <a:rPr lang="en-US" altLang="ko-KR" dirty="0" smtClean="0"/>
              <a:t>,</a:t>
            </a:r>
            <a:r>
              <a:rPr lang="ko-KR" altLang="en-US" dirty="0" smtClean="0"/>
              <a:t>전</a:t>
            </a:r>
            <a:r>
              <a:rPr lang="en-US" altLang="ko-KR" dirty="0" smtClean="0"/>
              <a:t>,</a:t>
            </a:r>
            <a:r>
              <a:rPr lang="ko-KR" altLang="en-US" dirty="0" smtClean="0"/>
              <a:t>결의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ko-KR" altLang="en-US" dirty="0" smtClean="0"/>
              <a:t>형식을 엄격히 갖출 필요</a:t>
            </a:r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79209" y="2721694"/>
            <a:ext cx="818685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W"/>
            </a:pPr>
            <a:r>
              <a:rPr lang="ko-KR" altLang="en-US" dirty="0" smtClean="0"/>
              <a:t>문제제기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연구목적</a:t>
            </a:r>
            <a:r>
              <a:rPr lang="en-US" altLang="ko-KR" dirty="0" smtClean="0"/>
              <a:t>, </a:t>
            </a:r>
            <a:r>
              <a:rPr lang="ko-KR" altLang="en-US" dirty="0" smtClean="0"/>
              <a:t>연구방법</a:t>
            </a:r>
            <a:r>
              <a:rPr lang="en-US" altLang="ko-KR" dirty="0" smtClean="0"/>
              <a:t>, </a:t>
            </a:r>
            <a:r>
              <a:rPr lang="ko-KR" altLang="en-US" dirty="0" smtClean="0"/>
              <a:t>연구의 제약성</a:t>
            </a:r>
            <a:r>
              <a:rPr lang="en-US" altLang="ko-KR" dirty="0" smtClean="0"/>
              <a:t>, </a:t>
            </a:r>
            <a:r>
              <a:rPr lang="ko-KR" altLang="en-US" dirty="0" smtClean="0"/>
              <a:t>마지막으로 결론을 논리적</a:t>
            </a:r>
            <a:r>
              <a:rPr lang="en-US" altLang="ko-KR" dirty="0" smtClean="0"/>
              <a:t>/ 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/>
              <a:t>   </a:t>
            </a:r>
            <a:r>
              <a:rPr lang="ko-KR" altLang="en-US" dirty="0" smtClean="0"/>
              <a:t>순차적으로 배치</a:t>
            </a:r>
            <a:endParaRPr lang="en-US" altLang="ko-KR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W"/>
            </a:pPr>
            <a:r>
              <a:rPr lang="ko-KR" altLang="en-US" dirty="0" smtClean="0"/>
              <a:t>논문 수여기관</a:t>
            </a:r>
            <a:r>
              <a:rPr lang="en-US" altLang="ko-KR" dirty="0" smtClean="0"/>
              <a:t>(</a:t>
            </a:r>
            <a:r>
              <a:rPr lang="ko-KR" altLang="en-US" dirty="0" smtClean="0"/>
              <a:t>동국대학교</a:t>
            </a:r>
            <a:r>
              <a:rPr lang="en-US" altLang="ko-KR" dirty="0" smtClean="0"/>
              <a:t>)</a:t>
            </a:r>
            <a:r>
              <a:rPr lang="ko-KR" altLang="en-US" dirty="0" smtClean="0"/>
              <a:t>에서 규정한 형식 요건 준수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endParaRPr lang="ko-KR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67544" y="4341180"/>
            <a:ext cx="3339376" cy="369332"/>
          </a:xfrm>
          <a:prstGeom prst="rect">
            <a:avLst/>
          </a:prstGeom>
          <a:solidFill>
            <a:srgbClr val="FFC67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학위논문의 구비 요건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기술상</a:t>
            </a:r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76411" y="4845236"/>
            <a:ext cx="72442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W"/>
            </a:pPr>
            <a:r>
              <a:rPr lang="ko-KR" altLang="en-US" dirty="0" smtClean="0"/>
              <a:t>표현은 객관적이고 문어체 사용 </a:t>
            </a:r>
            <a:endParaRPr lang="en-US" altLang="ko-KR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W"/>
            </a:pPr>
            <a:r>
              <a:rPr lang="ko-KR" altLang="en-US" dirty="0" smtClean="0"/>
              <a:t>간결성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품위성을</a:t>
            </a:r>
            <a:r>
              <a:rPr lang="ko-KR" altLang="en-US" dirty="0" smtClean="0"/>
              <a:t> 유지하고 미사여구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영탄조</a:t>
            </a:r>
            <a:r>
              <a:rPr lang="en-US" altLang="ko-KR" dirty="0"/>
              <a:t> </a:t>
            </a:r>
            <a:r>
              <a:rPr lang="ko-KR" altLang="en-US" dirty="0" smtClean="0"/>
              <a:t>등 감정적 요소 배제</a:t>
            </a:r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79209" y="5650098"/>
            <a:ext cx="3050835" cy="44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W"/>
            </a:pPr>
            <a:r>
              <a:rPr lang="ko-KR" altLang="en-US" dirty="0" smtClean="0"/>
              <a:t>의문사는 가급적 사용</a:t>
            </a:r>
            <a:r>
              <a:rPr lang="en-US" altLang="ko-KR" dirty="0" smtClean="0"/>
              <a:t>×,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703143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제목 4"/>
          <p:cNvSpPr>
            <a:spLocks noGrp="1"/>
          </p:cNvSpPr>
          <p:nvPr>
            <p:ph type="title"/>
          </p:nvPr>
        </p:nvSpPr>
        <p:spPr>
          <a:xfrm>
            <a:off x="385763" y="214313"/>
            <a:ext cx="6615112" cy="500062"/>
          </a:xfrm>
        </p:spPr>
        <p:txBody>
          <a:bodyPr/>
          <a:lstStyle/>
          <a:p>
            <a:r>
              <a:rPr lang="en-US" altLang="ko-KR" dirty="0"/>
              <a:t>2</a:t>
            </a:r>
            <a:r>
              <a:rPr lang="en-US" altLang="ko-KR" dirty="0" smtClean="0"/>
              <a:t>. </a:t>
            </a:r>
            <a:r>
              <a:rPr lang="ko-KR" altLang="en-US" dirty="0" smtClean="0"/>
              <a:t>논문 작성 기술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7544" y="1412776"/>
            <a:ext cx="1646605" cy="369332"/>
          </a:xfrm>
          <a:prstGeom prst="rect">
            <a:avLst/>
          </a:prstGeom>
          <a:solidFill>
            <a:srgbClr val="FFC67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논문작성 순서</a:t>
            </a:r>
            <a:endParaRPr lang="ko-KR" altLang="en-US" dirty="0"/>
          </a:p>
        </p:txBody>
      </p:sp>
      <p:graphicFrame>
        <p:nvGraphicFramePr>
          <p:cNvPr id="2" name="다이어그램 1"/>
          <p:cNvGraphicFramePr/>
          <p:nvPr>
            <p:extLst>
              <p:ext uri="{D42A27DB-BD31-4B8C-83A1-F6EECF244321}">
                <p14:modId xmlns:p14="http://schemas.microsoft.com/office/powerpoint/2010/main" val="4279751284"/>
              </p:ext>
            </p:extLst>
          </p:nvPr>
        </p:nvGraphicFramePr>
        <p:xfrm>
          <a:off x="179512" y="1340768"/>
          <a:ext cx="8964488" cy="4941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848396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논문 작성 기술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7544" y="1412776"/>
            <a:ext cx="3262432" cy="369332"/>
          </a:xfrm>
          <a:prstGeom prst="rect">
            <a:avLst/>
          </a:prstGeom>
          <a:solidFill>
            <a:srgbClr val="FFC67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주제 </a:t>
            </a:r>
            <a:r>
              <a:rPr lang="ko-KR" altLang="en-US" dirty="0" err="1" smtClean="0"/>
              <a:t>선정시</a:t>
            </a:r>
            <a:r>
              <a:rPr lang="ko-KR" altLang="en-US" dirty="0" smtClean="0"/>
              <a:t> 특히 주의할 사항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411" y="1916832"/>
            <a:ext cx="8398453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W"/>
            </a:pPr>
            <a:r>
              <a:rPr lang="ko-KR" altLang="en-US" spc="-150" dirty="0" smtClean="0"/>
              <a:t>흥미와 연구 가능성이 있는 주제를 선정 </a:t>
            </a:r>
            <a:r>
              <a:rPr lang="en-US" altLang="ko-KR" spc="-150" dirty="0" smtClean="0"/>
              <a:t>– </a:t>
            </a:r>
            <a:r>
              <a:rPr lang="ko-KR" altLang="en-US" spc="-150" dirty="0" smtClean="0"/>
              <a:t>비용</a:t>
            </a:r>
            <a:r>
              <a:rPr lang="en-US" altLang="ko-KR" spc="-150" dirty="0" smtClean="0"/>
              <a:t>/</a:t>
            </a:r>
            <a:r>
              <a:rPr lang="ko-KR" altLang="en-US" spc="-150" dirty="0" smtClean="0"/>
              <a:t>시간</a:t>
            </a:r>
            <a:r>
              <a:rPr lang="en-US" altLang="ko-KR" spc="-150" dirty="0" smtClean="0"/>
              <a:t>/</a:t>
            </a:r>
            <a:r>
              <a:rPr lang="ko-KR" altLang="en-US" spc="-150" dirty="0" smtClean="0"/>
              <a:t>자료상으로 감당 가능한 범위 </a:t>
            </a:r>
            <a:endParaRPr lang="en-US" altLang="ko-KR" spc="-150" dirty="0" smtClean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W"/>
            </a:pPr>
            <a:r>
              <a:rPr lang="ko-KR" altLang="en-US" spc="-150" dirty="0" smtClean="0"/>
              <a:t>시공간적 제약성 극복이 가능한 주제 </a:t>
            </a:r>
            <a:r>
              <a:rPr lang="en-US" altLang="ko-KR" spc="-150" dirty="0" smtClean="0"/>
              <a:t>-  </a:t>
            </a:r>
            <a:r>
              <a:rPr lang="ko-KR" altLang="en-US" spc="-150" dirty="0" smtClean="0"/>
              <a:t>범위를 가능한 축소</a:t>
            </a:r>
            <a:r>
              <a:rPr lang="en-US" altLang="ko-KR" spc="-150" dirty="0" smtClean="0"/>
              <a:t>. </a:t>
            </a:r>
            <a:r>
              <a:rPr lang="ko-KR" altLang="en-US" spc="-150" dirty="0" smtClean="0"/>
              <a:t>주제의 명확화</a:t>
            </a:r>
            <a:endParaRPr lang="en-US" altLang="ko-KR" spc="-150" dirty="0" smtClean="0"/>
          </a:p>
          <a:p>
            <a:pPr>
              <a:lnSpc>
                <a:spcPct val="150000"/>
              </a:lnSpc>
            </a:pPr>
            <a:r>
              <a:rPr lang="ko-KR" altLang="en-US" spc="-150" dirty="0" smtClean="0"/>
              <a:t>                                                                 폭이 좁고 </a:t>
            </a:r>
            <a:r>
              <a:rPr lang="ko-KR" altLang="en-US" spc="-150" dirty="0"/>
              <a:t>깊이가 있는 논문일 수록 좋은 </a:t>
            </a:r>
            <a:r>
              <a:rPr lang="ko-KR" altLang="en-US" spc="-150" dirty="0" smtClean="0"/>
              <a:t>논문</a:t>
            </a:r>
            <a:endParaRPr lang="en-US" altLang="ko-KR" spc="-150" dirty="0" smtClean="0"/>
          </a:p>
          <a:p>
            <a:pPr>
              <a:lnSpc>
                <a:spcPct val="200000"/>
              </a:lnSpc>
            </a:pPr>
            <a:r>
              <a:rPr lang="en-US" altLang="ko-KR" spc="-150" dirty="0"/>
              <a:t> </a:t>
            </a:r>
            <a:r>
              <a:rPr lang="en-US" altLang="ko-KR" spc="-150" dirty="0" smtClean="0"/>
              <a:t>   ex)  </a:t>
            </a:r>
            <a:r>
              <a:rPr lang="ko-KR" altLang="en-US" spc="-150" dirty="0" err="1" smtClean="0"/>
              <a:t>포렌식</a:t>
            </a:r>
            <a:r>
              <a:rPr lang="ko-KR" altLang="en-US" spc="-150" dirty="0" smtClean="0"/>
              <a:t> </a:t>
            </a:r>
            <a:r>
              <a:rPr lang="ko-KR" altLang="en-US" spc="-150" dirty="0" err="1" smtClean="0"/>
              <a:t>준비도에</a:t>
            </a:r>
            <a:r>
              <a:rPr lang="ko-KR" altLang="en-US" spc="-150" dirty="0" smtClean="0"/>
              <a:t> 관한 연구 </a:t>
            </a:r>
            <a:r>
              <a:rPr lang="en-US" altLang="ko-KR" spc="-150" dirty="0" smtClean="0">
                <a:sym typeface="Wingdings" panose="05000000000000000000" pitchFamily="2" charset="2"/>
              </a:rPr>
              <a:t> </a:t>
            </a:r>
            <a:r>
              <a:rPr lang="ko-KR" altLang="en-US" spc="-150" dirty="0" smtClean="0">
                <a:sym typeface="Wingdings" panose="05000000000000000000" pitchFamily="2" charset="2"/>
              </a:rPr>
              <a:t>기업의 </a:t>
            </a:r>
            <a:r>
              <a:rPr lang="ko-KR" altLang="en-US" spc="-150" dirty="0" err="1" smtClean="0">
                <a:sym typeface="Wingdings" panose="05000000000000000000" pitchFamily="2" charset="2"/>
              </a:rPr>
              <a:t>포렌식</a:t>
            </a:r>
            <a:r>
              <a:rPr lang="ko-KR" altLang="en-US" spc="-150" dirty="0" smtClean="0">
                <a:sym typeface="Wingdings" panose="05000000000000000000" pitchFamily="2" charset="2"/>
              </a:rPr>
              <a:t> </a:t>
            </a:r>
            <a:r>
              <a:rPr lang="ko-KR" altLang="en-US" spc="-150" dirty="0" err="1" smtClean="0">
                <a:sym typeface="Wingdings" panose="05000000000000000000" pitchFamily="2" charset="2"/>
              </a:rPr>
              <a:t>준비도에</a:t>
            </a:r>
            <a:r>
              <a:rPr lang="ko-KR" altLang="en-US" spc="-150" dirty="0" smtClean="0">
                <a:sym typeface="Wingdings" panose="05000000000000000000" pitchFamily="2" charset="2"/>
              </a:rPr>
              <a:t> 관한 연구 </a:t>
            </a:r>
            <a:r>
              <a:rPr lang="en-US" altLang="ko-KR" spc="-150" dirty="0" smtClean="0">
                <a:sym typeface="Wingdings" panose="05000000000000000000" pitchFamily="2" charset="2"/>
              </a:rPr>
              <a:t> </a:t>
            </a:r>
            <a:r>
              <a:rPr lang="ko-KR" altLang="en-US" spc="-150" dirty="0" smtClean="0">
                <a:sym typeface="Wingdings" panose="05000000000000000000" pitchFamily="2" charset="2"/>
              </a:rPr>
              <a:t>기업의 영업</a:t>
            </a:r>
            <a:endParaRPr lang="en-US" altLang="ko-KR" spc="-150" dirty="0" smtClean="0"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en-US" altLang="ko-KR" spc="-150" dirty="0">
                <a:sym typeface="Wingdings" panose="05000000000000000000" pitchFamily="2" charset="2"/>
              </a:rPr>
              <a:t> </a:t>
            </a:r>
            <a:r>
              <a:rPr lang="en-US" altLang="ko-KR" spc="-150" dirty="0" smtClean="0">
                <a:sym typeface="Wingdings" panose="05000000000000000000" pitchFamily="2" charset="2"/>
              </a:rPr>
              <a:t>         </a:t>
            </a:r>
            <a:r>
              <a:rPr lang="ko-KR" altLang="en-US" spc="-150" dirty="0" smtClean="0">
                <a:sym typeface="Wingdings" panose="05000000000000000000" pitchFamily="2" charset="2"/>
              </a:rPr>
              <a:t>기밀성 확보를 목적으로 한 </a:t>
            </a:r>
            <a:r>
              <a:rPr lang="ko-KR" altLang="en-US" spc="-150" dirty="0" err="1" smtClean="0">
                <a:sym typeface="Wingdings" panose="05000000000000000000" pitchFamily="2" charset="2"/>
              </a:rPr>
              <a:t>포렌식</a:t>
            </a:r>
            <a:r>
              <a:rPr lang="ko-KR" altLang="en-US" spc="-150" dirty="0" smtClean="0">
                <a:sym typeface="Wingdings" panose="05000000000000000000" pitchFamily="2" charset="2"/>
              </a:rPr>
              <a:t> </a:t>
            </a:r>
            <a:r>
              <a:rPr lang="ko-KR" altLang="en-US" spc="-150" dirty="0" err="1" smtClean="0">
                <a:sym typeface="Wingdings" panose="05000000000000000000" pitchFamily="2" charset="2"/>
              </a:rPr>
              <a:t>준비도에</a:t>
            </a:r>
            <a:r>
              <a:rPr lang="ko-KR" altLang="en-US" spc="-150" dirty="0" smtClean="0">
                <a:sym typeface="Wingdings" panose="05000000000000000000" pitchFamily="2" charset="2"/>
              </a:rPr>
              <a:t> 관한 연구</a:t>
            </a:r>
            <a:endParaRPr lang="en-US" altLang="ko-KR" spc="-150" dirty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W"/>
            </a:pPr>
            <a:r>
              <a:rPr lang="ko-KR" altLang="en-US" spc="-150" dirty="0" smtClean="0"/>
              <a:t>자료나 문헌정보를 찾기 어려운 주제는 배제 </a:t>
            </a:r>
            <a:r>
              <a:rPr lang="en-US" altLang="ko-KR" spc="-150" dirty="0" smtClean="0"/>
              <a:t>– </a:t>
            </a:r>
            <a:r>
              <a:rPr lang="ko-KR" altLang="en-US" spc="-150" dirty="0" smtClean="0"/>
              <a:t>필요한 </a:t>
            </a:r>
            <a:r>
              <a:rPr lang="ko-KR" altLang="en-US" spc="-150" dirty="0" err="1" smtClean="0"/>
              <a:t>시간내에</a:t>
            </a:r>
            <a:r>
              <a:rPr lang="ko-KR" altLang="en-US" spc="-150" dirty="0" smtClean="0"/>
              <a:t> 자료확보 가능한 주제</a:t>
            </a:r>
            <a:endParaRPr lang="en-US" altLang="ko-KR" spc="-150" dirty="0" smtClean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W"/>
            </a:pPr>
            <a:r>
              <a:rPr lang="ko-KR" altLang="en-US" spc="-150" dirty="0" smtClean="0"/>
              <a:t>창조적 논제 채택 </a:t>
            </a:r>
            <a:r>
              <a:rPr lang="en-US" altLang="ko-KR" spc="-150" dirty="0" smtClean="0"/>
              <a:t>– ‘</a:t>
            </a:r>
            <a:r>
              <a:rPr lang="ko-KR" altLang="en-US" spc="-150" dirty="0" smtClean="0"/>
              <a:t>연구를 훔치는 것</a:t>
            </a:r>
            <a:r>
              <a:rPr lang="en-US" altLang="ko-KR" spc="-150" dirty="0" smtClean="0"/>
              <a:t>’ </a:t>
            </a:r>
            <a:r>
              <a:rPr lang="ko-KR" altLang="en-US" spc="-150" dirty="0" smtClean="0"/>
              <a:t>논문 배제</a:t>
            </a:r>
            <a:r>
              <a:rPr lang="en-US" altLang="ko-KR" spc="-150" dirty="0" smtClean="0"/>
              <a:t>. </a:t>
            </a:r>
            <a:r>
              <a:rPr lang="ko-KR" altLang="en-US" spc="-150" dirty="0" smtClean="0"/>
              <a:t>사전 기 발표 논문 제목 파악 필요</a:t>
            </a:r>
            <a:r>
              <a:rPr lang="en-US" altLang="ko-KR" spc="-150" dirty="0" smtClean="0"/>
              <a:t>. 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/>
              <a:t>하지만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전혀 새로운 주제나 하나의 정보원에 의지하는 주제는 회피</a:t>
            </a:r>
            <a:endParaRPr lang="en-US" altLang="ko-KR" spc="-150" dirty="0" smtClean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W"/>
            </a:pPr>
            <a:endParaRPr lang="ko-KR" altLang="en-US" spc="-150" dirty="0"/>
          </a:p>
        </p:txBody>
      </p:sp>
    </p:spTree>
    <p:extLst>
      <p:ext uri="{BB962C8B-B14F-4D97-AF65-F5344CB8AC3E}">
        <p14:creationId xmlns:p14="http://schemas.microsoft.com/office/powerpoint/2010/main" val="37147485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논문 작성 기술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7544" y="1412776"/>
            <a:ext cx="3262432" cy="369332"/>
          </a:xfrm>
          <a:prstGeom prst="rect">
            <a:avLst/>
          </a:prstGeom>
          <a:solidFill>
            <a:srgbClr val="FFC67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논문 작성시 특히 주의할 사항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08541" y="1916832"/>
            <a:ext cx="8935459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W"/>
            </a:pPr>
            <a:r>
              <a:rPr lang="ko-KR" altLang="en-US" spc="-150" dirty="0" smtClean="0"/>
              <a:t>문장을 </a:t>
            </a:r>
            <a:r>
              <a:rPr lang="ko-KR" altLang="en-US" spc="-150" dirty="0"/>
              <a:t>논</a:t>
            </a:r>
            <a:r>
              <a:rPr lang="ko-KR" altLang="en-US" spc="-150" dirty="0" smtClean="0"/>
              <a:t>리적이며 간결하고 명확하게 작성 </a:t>
            </a:r>
            <a:r>
              <a:rPr lang="en-US" altLang="ko-KR" spc="-150" dirty="0" smtClean="0"/>
              <a:t>- </a:t>
            </a:r>
            <a:r>
              <a:rPr lang="ko-KR" altLang="en-US" spc="-150" dirty="0" smtClean="0"/>
              <a:t>평이한 표현과 용어를 사용 가급적 단문으로</a:t>
            </a:r>
            <a:endParaRPr lang="en-US" altLang="ko-KR" spc="-150" dirty="0" smtClean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W"/>
            </a:pPr>
            <a:r>
              <a:rPr lang="ko-KR" altLang="en-US" spc="-150" dirty="0" smtClean="0"/>
              <a:t>맞춤법과 구두점</a:t>
            </a:r>
            <a:r>
              <a:rPr lang="en-US" altLang="ko-KR" spc="-150" dirty="0" smtClean="0"/>
              <a:t>, </a:t>
            </a:r>
            <a:r>
              <a:rPr lang="ko-KR" altLang="en-US" spc="-150" dirty="0" err="1" smtClean="0"/>
              <a:t>인용부호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약어</a:t>
            </a:r>
            <a:r>
              <a:rPr lang="en-US" altLang="ko-KR" spc="-150" dirty="0" smtClean="0"/>
              <a:t>, </a:t>
            </a:r>
            <a:r>
              <a:rPr lang="ko-KR" altLang="en-US" spc="-150" dirty="0" err="1" smtClean="0"/>
              <a:t>한자표현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기호 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인칭의 사용 주의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문법에 맞도록 표현</a:t>
            </a:r>
            <a:endParaRPr lang="en-US" altLang="ko-KR" spc="-150" dirty="0" smtClean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W"/>
            </a:pPr>
            <a:r>
              <a:rPr lang="ko-KR" altLang="en-US" spc="-150" dirty="0" smtClean="0"/>
              <a:t>문어체로 사용하되</a:t>
            </a:r>
            <a:r>
              <a:rPr lang="en-US" altLang="ko-KR" spc="-150" dirty="0" smtClean="0"/>
              <a:t>(</a:t>
            </a:r>
            <a:r>
              <a:rPr lang="ko-KR" altLang="en-US" spc="-150" dirty="0" smtClean="0"/>
              <a:t>주로 </a:t>
            </a:r>
            <a:r>
              <a:rPr lang="ko-KR" altLang="en-US" spc="-150" dirty="0" err="1" smtClean="0"/>
              <a:t>과거형</a:t>
            </a:r>
            <a:r>
              <a:rPr lang="en-US" altLang="ko-KR" spc="-150" dirty="0" smtClean="0"/>
              <a:t>), </a:t>
            </a:r>
            <a:r>
              <a:rPr lang="ko-KR" altLang="en-US" spc="-150" dirty="0" smtClean="0"/>
              <a:t>지나친 겸양</a:t>
            </a:r>
            <a:r>
              <a:rPr lang="en-US" altLang="ko-KR" spc="-150" dirty="0" smtClean="0"/>
              <a:t>(</a:t>
            </a:r>
            <a:r>
              <a:rPr lang="en-US" altLang="ko-KR" spc="-150" dirty="0" err="1" smtClean="0"/>
              <a:t>ooo</a:t>
            </a:r>
            <a:r>
              <a:rPr lang="en-US" altLang="ko-KR" spc="-150" dirty="0" smtClean="0"/>
              <a:t> </a:t>
            </a:r>
            <a:r>
              <a:rPr lang="ko-KR" altLang="en-US" spc="-150" dirty="0" smtClean="0"/>
              <a:t>교수님의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무례한 표현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독단적인 주장</a:t>
            </a:r>
            <a:r>
              <a:rPr lang="en-US" altLang="ko-KR" spc="-150" dirty="0" smtClean="0"/>
              <a:t>,</a:t>
            </a:r>
          </a:p>
          <a:p>
            <a:r>
              <a:rPr lang="en-US" altLang="ko-KR" spc="-150" dirty="0"/>
              <a:t> </a:t>
            </a:r>
            <a:r>
              <a:rPr lang="en-US" altLang="ko-KR" spc="-150" dirty="0" smtClean="0"/>
              <a:t>   </a:t>
            </a:r>
            <a:r>
              <a:rPr lang="ko-KR" altLang="en-US" spc="-150" dirty="0" smtClean="0"/>
              <a:t>감성적 형용사</a:t>
            </a:r>
            <a:r>
              <a:rPr lang="en-US" altLang="ko-KR" spc="-150" dirty="0" smtClean="0"/>
              <a:t>(</a:t>
            </a:r>
            <a:r>
              <a:rPr lang="ko-KR" altLang="en-US" spc="-150" dirty="0" smtClean="0"/>
              <a:t>굉장한 연구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최고의 연구</a:t>
            </a:r>
            <a:r>
              <a:rPr lang="en-US" altLang="ko-KR" spc="-150" dirty="0" smtClean="0"/>
              <a:t>) </a:t>
            </a:r>
            <a:r>
              <a:rPr lang="ko-KR" altLang="en-US" spc="-150" dirty="0" smtClean="0"/>
              <a:t>부사</a:t>
            </a:r>
            <a:r>
              <a:rPr lang="en-US" altLang="ko-KR" spc="-150" dirty="0" smtClean="0"/>
              <a:t>(</a:t>
            </a:r>
            <a:r>
              <a:rPr lang="ko-KR" altLang="en-US" spc="-150" dirty="0" smtClean="0"/>
              <a:t>아주 대단하게</a:t>
            </a:r>
            <a:r>
              <a:rPr lang="en-US" altLang="ko-KR" spc="-150" dirty="0" smtClean="0"/>
              <a:t>) </a:t>
            </a:r>
            <a:r>
              <a:rPr lang="ko-KR" altLang="en-US" spc="-150" dirty="0" smtClean="0"/>
              <a:t>등 사용 지양</a:t>
            </a:r>
            <a:endParaRPr lang="en-US" altLang="ko-KR" spc="-150" dirty="0" smtClean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W"/>
            </a:pPr>
            <a:r>
              <a:rPr lang="ko-KR" altLang="en-US" spc="-150" dirty="0" smtClean="0"/>
              <a:t>주로 현재형</a:t>
            </a:r>
            <a:r>
              <a:rPr lang="en-US" altLang="ko-KR" spc="-150" dirty="0" smtClean="0"/>
              <a:t>(</a:t>
            </a:r>
            <a:r>
              <a:rPr lang="ko-KR" altLang="en-US" spc="-150" dirty="0" smtClean="0"/>
              <a:t>용어의 정의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일반적인 이론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연구목적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연구자의 의견</a:t>
            </a:r>
            <a:r>
              <a:rPr lang="en-US" altLang="ko-KR" spc="-150" dirty="0" smtClean="0"/>
              <a:t>) </a:t>
            </a:r>
          </a:p>
          <a:p>
            <a:r>
              <a:rPr lang="en-US" altLang="ko-KR" spc="-150" dirty="0"/>
              <a:t> </a:t>
            </a:r>
            <a:r>
              <a:rPr lang="en-US" altLang="ko-KR" spc="-150" dirty="0" smtClean="0"/>
              <a:t>   </a:t>
            </a:r>
            <a:r>
              <a:rPr lang="ko-KR" altLang="en-US" spc="-150" dirty="0" smtClean="0"/>
              <a:t>또는 </a:t>
            </a:r>
            <a:r>
              <a:rPr lang="ko-KR" altLang="en-US" spc="-150" dirty="0" err="1" smtClean="0"/>
              <a:t>과거형</a:t>
            </a:r>
            <a:r>
              <a:rPr lang="en-US" altLang="ko-KR" spc="-150" dirty="0" smtClean="0"/>
              <a:t>(</a:t>
            </a:r>
            <a:r>
              <a:rPr lang="ko-KR" altLang="en-US" spc="-150" dirty="0" err="1" smtClean="0"/>
              <a:t>문헌인용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연구방법 사례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결과 및 요약 등</a:t>
            </a:r>
            <a:r>
              <a:rPr lang="en-US" altLang="ko-KR" spc="-150" dirty="0" smtClean="0"/>
              <a:t>) </a:t>
            </a:r>
            <a:r>
              <a:rPr lang="ko-KR" altLang="en-US" spc="-150" dirty="0" smtClean="0"/>
              <a:t>사용 </a:t>
            </a:r>
            <a:endParaRPr lang="en-US" altLang="ko-KR" spc="-150" dirty="0" smtClean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W"/>
            </a:pPr>
            <a:r>
              <a:rPr lang="ko-KR" altLang="en-US" spc="-150" dirty="0" smtClean="0"/>
              <a:t>원칙적 </a:t>
            </a:r>
            <a:r>
              <a:rPr lang="en-US" altLang="ko-KR" spc="-150" dirty="0" smtClean="0"/>
              <a:t>3</a:t>
            </a:r>
            <a:r>
              <a:rPr lang="ko-KR" altLang="en-US" spc="-150" dirty="0" smtClean="0"/>
              <a:t>인칭 사용</a:t>
            </a:r>
            <a:r>
              <a:rPr lang="en-US" altLang="ko-KR" spc="-150" dirty="0" smtClean="0"/>
              <a:t>(</a:t>
            </a:r>
            <a:r>
              <a:rPr lang="ko-KR" altLang="en-US" spc="-150" dirty="0" smtClean="0"/>
              <a:t>나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우리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필자 등 용어 회피 </a:t>
            </a:r>
            <a:r>
              <a:rPr lang="en-US" altLang="ko-KR" spc="-150" dirty="0" smtClean="0">
                <a:sym typeface="Wingdings" panose="05000000000000000000" pitchFamily="2" charset="2"/>
              </a:rPr>
              <a:t> </a:t>
            </a:r>
            <a:r>
              <a:rPr lang="ko-KR" altLang="en-US" spc="-150" dirty="0" smtClean="0">
                <a:sym typeface="Wingdings" panose="05000000000000000000" pitchFamily="2" charset="2"/>
              </a:rPr>
              <a:t>필자</a:t>
            </a:r>
            <a:r>
              <a:rPr lang="en-US" altLang="ko-KR" spc="-150" dirty="0" smtClean="0">
                <a:sym typeface="Wingdings" panose="05000000000000000000" pitchFamily="2" charset="2"/>
              </a:rPr>
              <a:t>, </a:t>
            </a:r>
            <a:r>
              <a:rPr lang="ko-KR" altLang="en-US" spc="-150" dirty="0" smtClean="0">
                <a:sym typeface="Wingdings" panose="05000000000000000000" pitchFamily="2" charset="2"/>
              </a:rPr>
              <a:t>저자</a:t>
            </a:r>
            <a:r>
              <a:rPr lang="en-US" altLang="ko-KR" spc="-150" dirty="0" smtClean="0">
                <a:sym typeface="Wingdings" panose="05000000000000000000" pitchFamily="2" charset="2"/>
              </a:rPr>
              <a:t>, </a:t>
            </a:r>
            <a:r>
              <a:rPr lang="ko-KR" altLang="en-US" spc="-150" dirty="0" smtClean="0">
                <a:sym typeface="Wingdings" panose="05000000000000000000" pitchFamily="2" charset="2"/>
              </a:rPr>
              <a:t>연구자</a:t>
            </a:r>
            <a:r>
              <a:rPr lang="en-US" altLang="ko-KR" spc="-150" dirty="0" smtClean="0"/>
              <a:t>) 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W"/>
            </a:pPr>
            <a:r>
              <a:rPr lang="ko-KR" altLang="en-US" spc="-150" dirty="0" smtClean="0"/>
              <a:t>숫자는 </a:t>
            </a:r>
            <a:r>
              <a:rPr lang="en-US" altLang="ko-KR" spc="-150" dirty="0" smtClean="0"/>
              <a:t>10 </a:t>
            </a:r>
            <a:r>
              <a:rPr lang="ko-KR" altLang="en-US" spc="-150" dirty="0" smtClean="0"/>
              <a:t>이하는 하나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둘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셋으로 표시 가능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그 이상의 숫자는 아라비아 숫자 사용</a:t>
            </a:r>
            <a:endParaRPr lang="en-US" altLang="ko-KR" spc="-15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spc="-150" dirty="0" smtClean="0"/>
              <a:t>연속적 숫자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책 페이지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날짜 및 고유명사로 된 번호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백분율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점수 등도 아라비아 </a:t>
            </a:r>
            <a:endParaRPr lang="en-US" altLang="ko-KR" spc="-15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spc="-150" dirty="0" err="1" smtClean="0"/>
              <a:t>연도표시의</a:t>
            </a:r>
            <a:r>
              <a:rPr lang="ko-KR" altLang="en-US" spc="-150" dirty="0" smtClean="0"/>
              <a:t> 경우 문장내에서는 </a:t>
            </a:r>
            <a:r>
              <a:rPr lang="en-US" altLang="ko-KR" spc="-150" dirty="0" smtClean="0"/>
              <a:t>2018</a:t>
            </a:r>
            <a:r>
              <a:rPr lang="ko-KR" altLang="en-US" spc="-150" dirty="0" smtClean="0"/>
              <a:t>년 </a:t>
            </a:r>
            <a:r>
              <a:rPr lang="en-US" altLang="ko-KR" spc="-150" dirty="0" smtClean="0"/>
              <a:t>3</a:t>
            </a:r>
            <a:r>
              <a:rPr lang="ko-KR" altLang="en-US" spc="-150" dirty="0" smtClean="0"/>
              <a:t>월 </a:t>
            </a:r>
            <a:r>
              <a:rPr lang="en-US" altLang="ko-KR" spc="-150" dirty="0" smtClean="0"/>
              <a:t>9</a:t>
            </a:r>
            <a:r>
              <a:rPr lang="ko-KR" altLang="en-US" spc="-150" dirty="0" smtClean="0"/>
              <a:t>일</a:t>
            </a:r>
            <a:r>
              <a:rPr lang="en-US" altLang="ko-KR" spc="-150" dirty="0" smtClean="0"/>
              <a:t>, </a:t>
            </a:r>
            <a:r>
              <a:rPr lang="ko-KR" altLang="en-US" spc="-150" dirty="0" err="1" smtClean="0"/>
              <a:t>괄호안</a:t>
            </a:r>
            <a:r>
              <a:rPr lang="ko-KR" altLang="en-US" spc="-150" dirty="0" smtClean="0"/>
              <a:t> 또는 </a:t>
            </a:r>
            <a:r>
              <a:rPr lang="ko-KR" altLang="en-US" spc="-150" dirty="0" err="1" smtClean="0"/>
              <a:t>각주시</a:t>
            </a:r>
            <a:r>
              <a:rPr lang="ko-KR" altLang="en-US" spc="-150" dirty="0" smtClean="0"/>
              <a:t> </a:t>
            </a:r>
            <a:r>
              <a:rPr lang="en-US" altLang="ko-KR" spc="-150" dirty="0" smtClean="0"/>
              <a:t>2018.3.18.</a:t>
            </a:r>
            <a:r>
              <a:rPr lang="ko-KR" altLang="en-US" spc="-150" dirty="0" smtClean="0"/>
              <a:t>로 기재</a:t>
            </a:r>
            <a:endParaRPr lang="ko-KR" altLang="en-US" spc="-150" dirty="0"/>
          </a:p>
        </p:txBody>
      </p:sp>
    </p:spTree>
    <p:extLst>
      <p:ext uri="{BB962C8B-B14F-4D97-AF65-F5344CB8AC3E}">
        <p14:creationId xmlns:p14="http://schemas.microsoft.com/office/powerpoint/2010/main" val="16607840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논문 작성 방법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7544" y="1268760"/>
            <a:ext cx="1646605" cy="369332"/>
          </a:xfrm>
          <a:prstGeom prst="rect">
            <a:avLst/>
          </a:prstGeom>
          <a:solidFill>
            <a:srgbClr val="FFC67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논문작성 체계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3528" y="1772816"/>
            <a:ext cx="9014006" cy="49398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W"/>
            </a:pPr>
            <a:r>
              <a:rPr lang="ko-KR" altLang="en-US" spc="-150" dirty="0" smtClean="0"/>
              <a:t>표지</a:t>
            </a:r>
            <a:r>
              <a:rPr lang="en-US" altLang="ko-KR" spc="-150" dirty="0" smtClean="0"/>
              <a:t>(</a:t>
            </a:r>
            <a:r>
              <a:rPr lang="ko-KR" altLang="en-US" spc="-150" dirty="0" smtClean="0"/>
              <a:t>표제와 제명</a:t>
            </a:r>
            <a:r>
              <a:rPr lang="en-US" altLang="ko-KR" spc="-150" dirty="0" smtClean="0"/>
              <a:t>), </a:t>
            </a:r>
            <a:r>
              <a:rPr lang="ko-KR" altLang="en-US" spc="-150" dirty="0" smtClean="0"/>
              <a:t>내지</a:t>
            </a:r>
            <a:r>
              <a:rPr lang="en-US" altLang="ko-KR" spc="-150" dirty="0" smtClean="0"/>
              <a:t>(</a:t>
            </a:r>
            <a:r>
              <a:rPr lang="ko-KR" altLang="en-US" spc="-150" dirty="0" err="1" smtClean="0"/>
              <a:t>내표지</a:t>
            </a:r>
            <a:r>
              <a:rPr lang="en-US" altLang="ko-KR" spc="-150" dirty="0" smtClean="0"/>
              <a:t>), </a:t>
            </a:r>
            <a:r>
              <a:rPr lang="ko-KR" altLang="en-US" spc="-150" dirty="0" smtClean="0"/>
              <a:t>학위논문 제출서와 인준서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내용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목차</a:t>
            </a:r>
            <a:r>
              <a:rPr lang="en-US" altLang="ko-KR" spc="-150" dirty="0" smtClean="0"/>
              <a:t>, </a:t>
            </a:r>
            <a:r>
              <a:rPr lang="ko-KR" altLang="en-US" spc="-150" dirty="0" err="1" smtClean="0"/>
              <a:t>표목차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그림목차</a:t>
            </a:r>
            <a:endParaRPr lang="en-US" altLang="ko-KR" spc="-150" dirty="0" smtClean="0"/>
          </a:p>
          <a:p>
            <a:pPr>
              <a:lnSpc>
                <a:spcPct val="150000"/>
              </a:lnSpc>
            </a:pPr>
            <a:r>
              <a:rPr lang="en-US" altLang="ko-KR" spc="-150" dirty="0"/>
              <a:t> </a:t>
            </a:r>
            <a:r>
              <a:rPr lang="en-US" altLang="ko-KR" spc="-150" dirty="0" smtClean="0"/>
              <a:t>     </a:t>
            </a:r>
            <a:r>
              <a:rPr lang="ko-KR" altLang="en-US" spc="-150" dirty="0" smtClean="0"/>
              <a:t>등 순서가 일반</a:t>
            </a:r>
            <a:r>
              <a:rPr lang="en-US" altLang="ko-KR" spc="-150" dirty="0" smtClean="0"/>
              <a:t>. </a:t>
            </a:r>
            <a:r>
              <a:rPr lang="ko-KR" altLang="en-US" spc="-150" dirty="0" smtClean="0"/>
              <a:t>  수여기관</a:t>
            </a:r>
            <a:r>
              <a:rPr lang="en-US" altLang="ko-KR" spc="-150" dirty="0" smtClean="0"/>
              <a:t>(</a:t>
            </a:r>
            <a:r>
              <a:rPr lang="ko-KR" altLang="en-US" spc="-150" dirty="0" smtClean="0"/>
              <a:t>동국대</a:t>
            </a:r>
            <a:r>
              <a:rPr lang="en-US" altLang="ko-KR" spc="-150" dirty="0" smtClean="0"/>
              <a:t>)</a:t>
            </a:r>
            <a:r>
              <a:rPr lang="ko-KR" altLang="en-US" spc="-150" dirty="0" smtClean="0"/>
              <a:t>의 논문규정을 준수</a:t>
            </a:r>
            <a:endParaRPr lang="en-US" altLang="ko-KR" spc="-150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W"/>
            </a:pPr>
            <a:r>
              <a:rPr lang="ko-KR" altLang="en-US" spc="-150" dirty="0" smtClean="0"/>
              <a:t>논문 구성은 </a:t>
            </a:r>
            <a:endParaRPr lang="en-US" altLang="ko-KR" spc="-150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/>
              <a:t>서두 </a:t>
            </a:r>
            <a:r>
              <a:rPr lang="en-US" altLang="ko-KR" spc="-150" dirty="0"/>
              <a:t>-</a:t>
            </a:r>
            <a:r>
              <a:rPr lang="en-US" altLang="ko-KR" spc="-150" dirty="0" smtClean="0"/>
              <a:t> </a:t>
            </a:r>
            <a:r>
              <a:rPr lang="ko-KR" altLang="en-US" spc="-150" dirty="0" smtClean="0"/>
              <a:t>표지</a:t>
            </a:r>
            <a:r>
              <a:rPr lang="en-US" altLang="ko-KR" spc="-150" dirty="0" smtClean="0"/>
              <a:t>(</a:t>
            </a:r>
            <a:r>
              <a:rPr lang="ko-KR" altLang="en-US" spc="-150" dirty="0" smtClean="0"/>
              <a:t>인준서</a:t>
            </a:r>
            <a:r>
              <a:rPr lang="en-US" altLang="ko-KR" spc="-150" dirty="0" smtClean="0"/>
              <a:t>), </a:t>
            </a:r>
            <a:r>
              <a:rPr lang="ko-KR" altLang="en-US" spc="-150" dirty="0" smtClean="0"/>
              <a:t>내용목차</a:t>
            </a:r>
            <a:r>
              <a:rPr lang="en-US" altLang="ko-KR" spc="-150" dirty="0" smtClean="0"/>
              <a:t>, </a:t>
            </a:r>
            <a:r>
              <a:rPr lang="ko-KR" altLang="en-US" spc="-150" dirty="0" err="1" smtClean="0"/>
              <a:t>표목차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그림목차 순</a:t>
            </a:r>
            <a:endParaRPr lang="en-US" altLang="ko-KR" spc="-150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/>
              <a:t>본문 </a:t>
            </a:r>
            <a:r>
              <a:rPr lang="en-US" altLang="ko-KR" spc="-150" dirty="0" smtClean="0"/>
              <a:t>– </a:t>
            </a:r>
            <a:r>
              <a:rPr lang="ko-KR" altLang="en-US" spc="-150" dirty="0" smtClean="0"/>
              <a:t>서론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본론</a:t>
            </a:r>
            <a:r>
              <a:rPr lang="en-US" altLang="ko-KR" spc="-150" dirty="0" smtClean="0"/>
              <a:t>(2</a:t>
            </a:r>
            <a:r>
              <a:rPr lang="ko-KR" altLang="en-US" spc="-150" dirty="0" smtClean="0"/>
              <a:t>개의 장으로 구분 가능</a:t>
            </a:r>
            <a:r>
              <a:rPr lang="en-US" altLang="ko-KR" spc="-150" dirty="0" smtClean="0"/>
              <a:t>), </a:t>
            </a:r>
            <a:r>
              <a:rPr lang="ko-KR" altLang="en-US" spc="-150" dirty="0" smtClean="0"/>
              <a:t>결론 </a:t>
            </a:r>
            <a:endParaRPr lang="en-US" altLang="ko-KR" spc="-150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/>
              <a:t>참고자료 </a:t>
            </a:r>
            <a:r>
              <a:rPr lang="en-US" altLang="ko-KR" spc="-150" dirty="0" smtClean="0"/>
              <a:t>– </a:t>
            </a:r>
            <a:r>
              <a:rPr lang="ko-KR" altLang="en-US" spc="-150" dirty="0" smtClean="0"/>
              <a:t>참고문헌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영문요약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부록으로 구성 </a:t>
            </a:r>
            <a:endParaRPr lang="en-US" altLang="ko-KR" spc="-150" dirty="0" smtClean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W"/>
            </a:pPr>
            <a:r>
              <a:rPr lang="ko-KR" altLang="en-US" spc="-150" dirty="0" smtClean="0"/>
              <a:t>서론에서는 연구의 필요성</a:t>
            </a:r>
            <a:r>
              <a:rPr lang="en-US" altLang="ko-KR" spc="-150" dirty="0" smtClean="0"/>
              <a:t>(</a:t>
            </a:r>
            <a:r>
              <a:rPr lang="ko-KR" altLang="en-US" spc="-150" dirty="0" smtClean="0"/>
              <a:t>문제제기</a:t>
            </a:r>
            <a:r>
              <a:rPr lang="en-US" altLang="ko-KR" spc="-150" dirty="0" smtClean="0"/>
              <a:t>) </a:t>
            </a:r>
            <a:r>
              <a:rPr lang="ko-KR" altLang="en-US" spc="-150" dirty="0" smtClean="0"/>
              <a:t>연구</a:t>
            </a:r>
            <a:r>
              <a:rPr lang="en-US" altLang="ko-KR" spc="-150" dirty="0" smtClean="0"/>
              <a:t> </a:t>
            </a:r>
            <a:r>
              <a:rPr lang="ko-KR" altLang="en-US" spc="-150" dirty="0" smtClean="0"/>
              <a:t>목적과 의의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연구의 범위</a:t>
            </a:r>
            <a:r>
              <a:rPr lang="en-US" altLang="ko-KR" spc="-150" dirty="0"/>
              <a:t> </a:t>
            </a:r>
            <a:r>
              <a:rPr lang="ko-KR" altLang="en-US" spc="-150" dirty="0" smtClean="0"/>
              <a:t>및 연구의 제한성</a:t>
            </a:r>
            <a:r>
              <a:rPr lang="en-US" altLang="ko-KR" spc="-150" dirty="0" smtClean="0"/>
              <a:t>, </a:t>
            </a:r>
          </a:p>
          <a:p>
            <a:r>
              <a:rPr lang="en-US" altLang="ko-KR" spc="-150" dirty="0"/>
              <a:t> </a:t>
            </a:r>
            <a:r>
              <a:rPr lang="en-US" altLang="ko-KR" spc="-150" dirty="0" smtClean="0"/>
              <a:t>    </a:t>
            </a:r>
            <a:r>
              <a:rPr lang="ko-KR" altLang="en-US" spc="-150" dirty="0" smtClean="0"/>
              <a:t>연구방법</a:t>
            </a:r>
            <a:r>
              <a:rPr lang="en-US" altLang="ko-KR" spc="-150" dirty="0" smtClean="0"/>
              <a:t>(</a:t>
            </a:r>
            <a:r>
              <a:rPr lang="ko-KR" altLang="en-US" spc="-150" dirty="0" smtClean="0"/>
              <a:t>문헌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실사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표본</a:t>
            </a:r>
            <a:r>
              <a:rPr lang="en-US" altLang="ko-KR" spc="-150" dirty="0" smtClean="0"/>
              <a:t>) </a:t>
            </a:r>
            <a:r>
              <a:rPr lang="ko-KR" altLang="en-US" spc="-150" dirty="0" smtClean="0"/>
              <a:t>등 기술</a:t>
            </a:r>
            <a:endParaRPr lang="en-US" altLang="ko-KR" spc="-150" dirty="0" smtClean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W"/>
            </a:pPr>
            <a:r>
              <a:rPr lang="en-US" altLang="ko-KR" spc="-150" dirty="0" smtClean="0"/>
              <a:t> </a:t>
            </a:r>
            <a:r>
              <a:rPr lang="ko-KR" altLang="en-US" spc="-150" dirty="0" smtClean="0"/>
              <a:t>본문은 장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절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항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목의 순서에 따라  제</a:t>
            </a:r>
            <a:r>
              <a:rPr lang="en-US" altLang="ko-KR" spc="-150" dirty="0" smtClean="0"/>
              <a:t>1</a:t>
            </a:r>
            <a:r>
              <a:rPr lang="ko-KR" altLang="en-US" spc="-150" dirty="0" smtClean="0"/>
              <a:t>장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제</a:t>
            </a:r>
            <a:r>
              <a:rPr lang="en-US" altLang="ko-KR" spc="-150" dirty="0" smtClean="0"/>
              <a:t>1</a:t>
            </a:r>
            <a:r>
              <a:rPr lang="ko-KR" altLang="en-US" spc="-150" dirty="0" smtClean="0"/>
              <a:t>절</a:t>
            </a:r>
            <a:r>
              <a:rPr lang="en-US" altLang="ko-KR" spc="-150" dirty="0" smtClean="0"/>
              <a:t>,  1. </a:t>
            </a:r>
            <a:r>
              <a:rPr lang="ko-KR" altLang="en-US" spc="-150" dirty="0" smtClean="0"/>
              <a:t>가</a:t>
            </a:r>
            <a:r>
              <a:rPr lang="en-US" altLang="ko-KR" spc="-150" dirty="0" smtClean="0"/>
              <a:t>. 1), </a:t>
            </a:r>
            <a:r>
              <a:rPr lang="ko-KR" altLang="en-US" spc="-150" dirty="0" smtClean="0"/>
              <a:t>가</a:t>
            </a:r>
            <a:r>
              <a:rPr lang="en-US" altLang="ko-KR" spc="-150" dirty="0" smtClean="0"/>
              <a:t>)</a:t>
            </a:r>
            <a:r>
              <a:rPr lang="ko-KR" altLang="en-US" spc="-150" dirty="0" smtClean="0"/>
              <a:t>의 서열로</a:t>
            </a:r>
            <a:r>
              <a:rPr lang="en-US" altLang="ko-KR" spc="-150" dirty="0" smtClean="0"/>
              <a:t>(</a:t>
            </a:r>
            <a:r>
              <a:rPr lang="en-US" altLang="ko-KR" dirty="0" smtClean="0"/>
              <a:t>Ⅰ</a:t>
            </a:r>
            <a:r>
              <a:rPr lang="en-US" altLang="ko-KR" dirty="0"/>
              <a:t>, 1, (1) </a:t>
            </a:r>
            <a:r>
              <a:rPr lang="ko-KR" altLang="en-US" dirty="0" smtClean="0"/>
              <a:t>등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  </a:t>
            </a:r>
            <a:r>
              <a:rPr lang="ko-KR" altLang="en-US" dirty="0" smtClean="0"/>
              <a:t>으로 표기도 가능</a:t>
            </a:r>
            <a:r>
              <a:rPr lang="en-US" altLang="ko-KR" dirty="0" smtClean="0"/>
              <a:t>), </a:t>
            </a:r>
            <a:r>
              <a:rPr lang="ko-KR" altLang="en-US" dirty="0" smtClean="0"/>
              <a:t>전체적으로 </a:t>
            </a:r>
            <a:r>
              <a:rPr lang="ko-KR" altLang="en-US" spc="-150" dirty="0" smtClean="0"/>
              <a:t>서론</a:t>
            </a:r>
            <a:r>
              <a:rPr lang="en-US" altLang="ko-KR" spc="-150" dirty="0" smtClean="0"/>
              <a:t>-</a:t>
            </a:r>
            <a:r>
              <a:rPr lang="ko-KR" altLang="en-US" spc="-150" dirty="0" smtClean="0"/>
              <a:t>본론</a:t>
            </a:r>
            <a:r>
              <a:rPr lang="en-US" altLang="ko-KR" spc="-150" dirty="0" smtClean="0"/>
              <a:t>-</a:t>
            </a:r>
            <a:r>
              <a:rPr lang="ko-KR" altLang="en-US" spc="-150" dirty="0" smtClean="0"/>
              <a:t>결론으로 이어지는 포괄적 체계를 준수</a:t>
            </a:r>
            <a:endParaRPr lang="en-US" altLang="ko-KR" spc="-150" dirty="0" smtClean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W"/>
            </a:pPr>
            <a:r>
              <a:rPr lang="ko-KR" altLang="en-US" spc="-150" dirty="0" smtClean="0"/>
              <a:t>분량은 무제한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하지만 석사논문의 경우 원고지 </a:t>
            </a:r>
            <a:r>
              <a:rPr lang="en-US" altLang="ko-KR" spc="-150" dirty="0" smtClean="0"/>
              <a:t>300-500</a:t>
            </a:r>
            <a:r>
              <a:rPr lang="ko-KR" altLang="en-US" spc="-150" dirty="0" smtClean="0"/>
              <a:t>매</a:t>
            </a:r>
            <a:r>
              <a:rPr lang="en-US" altLang="ko-KR" spc="-150" dirty="0" smtClean="0"/>
              <a:t>(4×6</a:t>
            </a:r>
            <a:r>
              <a:rPr lang="ko-KR" altLang="en-US" spc="-150" dirty="0" smtClean="0"/>
              <a:t>배판 </a:t>
            </a:r>
            <a:r>
              <a:rPr lang="en-US" altLang="ko-KR" spc="-150" dirty="0" smtClean="0"/>
              <a:t>60-100</a:t>
            </a:r>
            <a:r>
              <a:rPr lang="ko-KR" altLang="en-US" spc="-150" dirty="0" smtClean="0"/>
              <a:t>페이지</a:t>
            </a:r>
            <a:r>
              <a:rPr lang="en-US" altLang="ko-KR" spc="-150" dirty="0" smtClean="0"/>
              <a:t>) </a:t>
            </a:r>
            <a:r>
              <a:rPr lang="ko-KR" altLang="en-US" spc="-150" dirty="0" smtClean="0"/>
              <a:t>정도</a:t>
            </a:r>
            <a:endParaRPr lang="en-US" altLang="ko-KR" spc="-15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spc="-150" dirty="0" smtClean="0"/>
              <a:t>서론 </a:t>
            </a:r>
            <a:r>
              <a:rPr lang="en-US" altLang="ko-KR" spc="-150" dirty="0" smtClean="0"/>
              <a:t>15%, </a:t>
            </a:r>
            <a:r>
              <a:rPr lang="ko-KR" altLang="en-US" spc="-150" dirty="0" smtClean="0"/>
              <a:t>본론 </a:t>
            </a:r>
            <a:r>
              <a:rPr lang="en-US" altLang="ko-KR" spc="-150" dirty="0" smtClean="0"/>
              <a:t>60%, </a:t>
            </a:r>
            <a:r>
              <a:rPr lang="ko-KR" altLang="en-US" spc="-150" dirty="0" smtClean="0"/>
              <a:t>결론 </a:t>
            </a:r>
            <a:r>
              <a:rPr lang="en-US" altLang="ko-KR" spc="-150" dirty="0" smtClean="0"/>
              <a:t>15%, </a:t>
            </a:r>
            <a:r>
              <a:rPr lang="ko-KR" altLang="en-US" spc="-150" dirty="0" smtClean="0"/>
              <a:t>참고문헌 </a:t>
            </a:r>
            <a:r>
              <a:rPr lang="en-US" altLang="ko-KR" spc="-150" dirty="0" smtClean="0"/>
              <a:t>10% </a:t>
            </a:r>
            <a:r>
              <a:rPr lang="ko-KR" altLang="en-US" spc="-150" dirty="0" smtClean="0"/>
              <a:t>수준으로 배분</a:t>
            </a:r>
            <a:endParaRPr lang="ko-KR" altLang="en-US" spc="-150" dirty="0"/>
          </a:p>
        </p:txBody>
      </p:sp>
    </p:spTree>
    <p:extLst>
      <p:ext uri="{BB962C8B-B14F-4D97-AF65-F5344CB8AC3E}">
        <p14:creationId xmlns:p14="http://schemas.microsoft.com/office/powerpoint/2010/main" val="26114044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논문 작성 방법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7544" y="1268760"/>
            <a:ext cx="2406428" cy="369332"/>
          </a:xfrm>
          <a:prstGeom prst="rect">
            <a:avLst/>
          </a:prstGeom>
          <a:solidFill>
            <a:srgbClr val="FFC67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논문작성 체계 </a:t>
            </a:r>
            <a:r>
              <a:rPr lang="en-US" altLang="ko-KR" dirty="0" smtClean="0"/>
              <a:t>- </a:t>
            </a:r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81119" y="1772816"/>
            <a:ext cx="3010761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dirty="0"/>
              <a:t>제</a:t>
            </a:r>
            <a:r>
              <a:rPr lang="en-US" altLang="ko-KR" dirty="0"/>
              <a:t>1</a:t>
            </a:r>
            <a:r>
              <a:rPr lang="ko-KR" altLang="en-US" dirty="0"/>
              <a:t>장 서론</a:t>
            </a:r>
          </a:p>
          <a:p>
            <a:r>
              <a:rPr lang="ko-KR" altLang="en-US" dirty="0" smtClean="0"/>
              <a:t> 제</a:t>
            </a:r>
            <a:r>
              <a:rPr lang="en-US" altLang="ko-KR" dirty="0"/>
              <a:t>1</a:t>
            </a:r>
            <a:r>
              <a:rPr lang="ko-KR" altLang="en-US" dirty="0"/>
              <a:t>절 연구의 목적</a:t>
            </a:r>
          </a:p>
          <a:p>
            <a:r>
              <a:rPr lang="ko-KR" altLang="en-US" dirty="0" smtClean="0"/>
              <a:t> 제</a:t>
            </a:r>
            <a:r>
              <a:rPr lang="en-US" altLang="ko-KR" dirty="0"/>
              <a:t>2</a:t>
            </a:r>
            <a:r>
              <a:rPr lang="ko-KR" altLang="en-US" dirty="0"/>
              <a:t>절 연구의 범위 및 방법</a:t>
            </a:r>
          </a:p>
          <a:p>
            <a:r>
              <a:rPr lang="ko-KR" altLang="en-US" dirty="0"/>
              <a:t>제</a:t>
            </a:r>
            <a:r>
              <a:rPr lang="en-US" altLang="ko-KR" dirty="0"/>
              <a:t>2</a:t>
            </a:r>
            <a:r>
              <a:rPr lang="ko-KR" altLang="en-US" dirty="0"/>
              <a:t>장 본론</a:t>
            </a:r>
          </a:p>
          <a:p>
            <a:r>
              <a:rPr lang="en-US" altLang="ko-KR" dirty="0"/>
              <a:t>……</a:t>
            </a:r>
            <a:endParaRPr lang="ko-KR" altLang="en-US" dirty="0"/>
          </a:p>
          <a:p>
            <a:r>
              <a:rPr lang="ko-KR" altLang="en-US" dirty="0"/>
              <a:t>제</a:t>
            </a:r>
            <a:r>
              <a:rPr lang="en-US" altLang="ko-KR" dirty="0"/>
              <a:t>5</a:t>
            </a:r>
            <a:r>
              <a:rPr lang="ko-KR" altLang="en-US" dirty="0"/>
              <a:t>장 결론</a:t>
            </a:r>
          </a:p>
          <a:p>
            <a:r>
              <a:rPr lang="ko-KR" altLang="en-US" dirty="0"/>
              <a:t>참고문헌</a:t>
            </a:r>
          </a:p>
          <a:p>
            <a:r>
              <a:rPr lang="ko-KR" altLang="en-US" dirty="0" smtClean="0"/>
              <a:t>영문요약</a:t>
            </a:r>
            <a:endParaRPr lang="ko-KR" altLang="en-US" dirty="0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6704333"/>
              </p:ext>
            </p:extLst>
          </p:nvPr>
        </p:nvGraphicFramePr>
        <p:xfrm>
          <a:off x="481118" y="4293096"/>
          <a:ext cx="3010761" cy="2266188"/>
        </p:xfrm>
        <a:graphic>
          <a:graphicData uri="http://schemas.openxmlformats.org/drawingml/2006/table">
            <a:tbl>
              <a:tblPr/>
              <a:tblGrid>
                <a:gridCol w="75904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5171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208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>
                          <a:solidFill>
                            <a:srgbClr val="000000"/>
                          </a:solidFill>
                          <a:effectLst/>
                          <a:ea typeface="문화바탕"/>
                        </a:rPr>
                        <a:t>분류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>
                          <a:solidFill>
                            <a:srgbClr val="000000"/>
                          </a:solidFill>
                          <a:effectLst/>
                          <a:ea typeface="문화바탕"/>
                        </a:rPr>
                        <a:t>예 시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633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>
                          <a:solidFill>
                            <a:srgbClr val="000000"/>
                          </a:solidFill>
                          <a:effectLst/>
                          <a:ea typeface="문화바탕"/>
                        </a:rPr>
                        <a:t>장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>
                          <a:solidFill>
                            <a:srgbClr val="000000"/>
                          </a:solidFill>
                          <a:effectLst/>
                          <a:ea typeface="문화바탕"/>
                        </a:rPr>
                        <a:t>절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rgbClr val="000000"/>
                          </a:solidFill>
                          <a:effectLst/>
                          <a:ea typeface="문화바탕"/>
                        </a:rPr>
                        <a:t>항</a:t>
                      </a:r>
                      <a:endParaRPr lang="en-US" altLang="ko-KR" sz="1800" kern="0" spc="0" dirty="0" smtClean="0">
                        <a:solidFill>
                          <a:srgbClr val="000000"/>
                        </a:solidFill>
                        <a:effectLst/>
                        <a:ea typeface="문화바탕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목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>
                          <a:solidFill>
                            <a:srgbClr val="000000"/>
                          </a:solidFill>
                          <a:effectLst/>
                          <a:latin typeface="문화바탕"/>
                          <a:ea typeface="문화바탕"/>
                        </a:rPr>
                        <a:t>제</a:t>
                      </a:r>
                      <a:r>
                        <a:rPr lang="en-US" altLang="ko-KR" sz="1800" kern="0" spc="0" dirty="0">
                          <a:solidFill>
                            <a:srgbClr val="000000"/>
                          </a:solidFill>
                          <a:effectLst/>
                          <a:latin typeface="문화바탕"/>
                        </a:rPr>
                        <a:t>1</a:t>
                      </a:r>
                      <a:r>
                        <a:rPr lang="ko-KR" altLang="en-US" sz="1800" kern="0" spc="0" dirty="0">
                          <a:solidFill>
                            <a:srgbClr val="000000"/>
                          </a:solidFill>
                          <a:effectLst/>
                          <a:latin typeface="문화바탕"/>
                          <a:ea typeface="문화바탕"/>
                        </a:rPr>
                        <a:t>장 </a:t>
                      </a:r>
                      <a:r>
                        <a:rPr lang="en-US" altLang="ko-KR" sz="1800" kern="0" spc="0" dirty="0">
                          <a:solidFill>
                            <a:srgbClr val="000000"/>
                          </a:solidFill>
                          <a:effectLst/>
                          <a:latin typeface="문화바탕"/>
                          <a:ea typeface="문화바탕"/>
                        </a:rPr>
                        <a:t>…………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문화바탕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rgbClr val="000000"/>
                          </a:solidFill>
                          <a:effectLst/>
                          <a:ea typeface="문화바탕"/>
                        </a:rPr>
                        <a:t> 제</a:t>
                      </a:r>
                      <a:r>
                        <a:rPr lang="en-US" altLang="ko-KR" sz="1800" kern="0" spc="0" dirty="0">
                          <a:solidFill>
                            <a:srgbClr val="000000"/>
                          </a:solidFill>
                          <a:effectLst/>
                          <a:latin typeface="문화바탕"/>
                        </a:rPr>
                        <a:t>1</a:t>
                      </a:r>
                      <a:r>
                        <a:rPr lang="ko-KR" altLang="en-US" sz="1800" kern="0" spc="0" dirty="0">
                          <a:solidFill>
                            <a:srgbClr val="000000"/>
                          </a:solidFill>
                          <a:effectLst/>
                          <a:ea typeface="문화바탕"/>
                        </a:rPr>
                        <a:t>절 </a:t>
                      </a:r>
                      <a:r>
                        <a:rPr lang="en-US" altLang="ko-KR" sz="1800" kern="0" spc="0" dirty="0">
                          <a:solidFill>
                            <a:srgbClr val="000000"/>
                          </a:solidFill>
                          <a:effectLst/>
                          <a:ea typeface="문화바탕"/>
                        </a:rPr>
                        <a:t>………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800" kern="0" spc="0" dirty="0" smtClean="0">
                          <a:solidFill>
                            <a:srgbClr val="000000"/>
                          </a:solidFill>
                          <a:effectLst/>
                          <a:ea typeface="문화바탕"/>
                        </a:rPr>
                        <a:t>  1. .…………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-KR" altLang="en-US" sz="18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  가</a:t>
                      </a:r>
                      <a:r>
                        <a:rPr lang="en-US" altLang="ko-KR" sz="18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.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95936" y="1772816"/>
            <a:ext cx="516679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/>
              <a:t>표나 그림이 많을 경우 각 </a:t>
            </a:r>
            <a:r>
              <a:rPr lang="ko-KR" altLang="en-US" dirty="0" err="1" smtClean="0"/>
              <a:t>장별로</a:t>
            </a:r>
            <a:r>
              <a:rPr lang="ko-KR" altLang="en-US" dirty="0" smtClean="0"/>
              <a:t> 번호 명기</a:t>
            </a:r>
            <a:endParaRPr lang="en-US" altLang="ko-KR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dirty="0" smtClean="0"/>
              <a:t>예</a:t>
            </a:r>
            <a:r>
              <a:rPr lang="en-US" altLang="ko-KR" dirty="0" smtClean="0"/>
              <a:t>) &lt;</a:t>
            </a:r>
            <a:r>
              <a:rPr lang="ko-KR" altLang="en-US" dirty="0" smtClean="0"/>
              <a:t>표 </a:t>
            </a:r>
            <a:r>
              <a:rPr lang="en-US" altLang="ko-KR" dirty="0" smtClean="0"/>
              <a:t>1-1&gt;, &lt;</a:t>
            </a:r>
            <a:r>
              <a:rPr lang="ko-KR" altLang="en-US" dirty="0" smtClean="0"/>
              <a:t>표 </a:t>
            </a:r>
            <a:r>
              <a:rPr lang="en-US" altLang="ko-KR" dirty="0" smtClean="0"/>
              <a:t>2-1&gt;, &lt;</a:t>
            </a:r>
            <a:r>
              <a:rPr lang="ko-KR" altLang="en-US" dirty="0" smtClean="0"/>
              <a:t>표 </a:t>
            </a:r>
            <a:r>
              <a:rPr lang="en-US" altLang="ko-KR" dirty="0" smtClean="0"/>
              <a:t>2-2&gt;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dirty="0"/>
              <a:t> </a:t>
            </a:r>
            <a:r>
              <a:rPr lang="en-US" altLang="ko-KR" dirty="0" smtClean="0"/>
              <a:t>    [</a:t>
            </a:r>
            <a:r>
              <a:rPr lang="ko-KR" altLang="en-US" dirty="0" smtClean="0"/>
              <a:t>그림 </a:t>
            </a:r>
            <a:r>
              <a:rPr lang="en-US" altLang="ko-KR" dirty="0" smtClean="0"/>
              <a:t>1-1], [</a:t>
            </a:r>
            <a:r>
              <a:rPr lang="ko-KR" altLang="en-US" dirty="0" smtClean="0"/>
              <a:t>그림 </a:t>
            </a:r>
            <a:r>
              <a:rPr lang="en-US" altLang="ko-KR" dirty="0" smtClean="0"/>
              <a:t>1-2], [</a:t>
            </a:r>
            <a:r>
              <a:rPr lang="ko-KR" altLang="en-US" dirty="0" smtClean="0"/>
              <a:t>그림 </a:t>
            </a:r>
            <a:r>
              <a:rPr lang="en-US" altLang="ko-KR" dirty="0" smtClean="0"/>
              <a:t>2-2]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dirty="0" smtClean="0"/>
              <a:t>내용 목차에 이어 </a:t>
            </a:r>
            <a:r>
              <a:rPr lang="ko-KR" altLang="en-US" dirty="0" err="1" smtClean="0"/>
              <a:t>표목차</a:t>
            </a:r>
            <a:r>
              <a:rPr lang="en-US" altLang="ko-KR" dirty="0" smtClean="0"/>
              <a:t>, </a:t>
            </a:r>
            <a:r>
              <a:rPr lang="ko-KR" altLang="en-US" dirty="0" smtClean="0"/>
              <a:t>그림목차 순 배치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635896" y="4797152"/>
            <a:ext cx="186621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W"/>
            </a:pPr>
            <a:r>
              <a:rPr lang="en-US" altLang="ko-KR" dirty="0" smtClean="0">
                <a:sym typeface="Wingdings"/>
              </a:rPr>
              <a:t>I. ………….</a:t>
            </a:r>
          </a:p>
          <a:p>
            <a:r>
              <a:rPr lang="en-US" altLang="ko-KR" dirty="0">
                <a:sym typeface="Wingdings"/>
              </a:rPr>
              <a:t> </a:t>
            </a:r>
            <a:r>
              <a:rPr lang="en-US" altLang="ko-KR" dirty="0" smtClean="0">
                <a:sym typeface="Wingdings"/>
              </a:rPr>
              <a:t>    1. …………</a:t>
            </a:r>
          </a:p>
          <a:p>
            <a:r>
              <a:rPr lang="en-US" altLang="ko-KR" dirty="0">
                <a:sym typeface="Wingdings"/>
              </a:rPr>
              <a:t> </a:t>
            </a:r>
            <a:r>
              <a:rPr lang="en-US" altLang="ko-KR" dirty="0" smtClean="0">
                <a:sym typeface="Wingdings"/>
              </a:rPr>
              <a:t>      </a:t>
            </a:r>
            <a:r>
              <a:rPr lang="ko-KR" altLang="en-US" dirty="0" smtClean="0">
                <a:sym typeface="Wingdings"/>
              </a:rPr>
              <a:t>가</a:t>
            </a:r>
            <a:r>
              <a:rPr lang="en-US" altLang="ko-KR" dirty="0" smtClean="0">
                <a:sym typeface="Wingdings"/>
              </a:rPr>
              <a:t>. ………</a:t>
            </a:r>
          </a:p>
          <a:p>
            <a:r>
              <a:rPr lang="en-US" altLang="ko-KR" dirty="0">
                <a:sym typeface="Wingdings"/>
              </a:rPr>
              <a:t> </a:t>
            </a:r>
            <a:r>
              <a:rPr lang="en-US" altLang="ko-KR" dirty="0" smtClean="0">
                <a:sym typeface="Wingdings"/>
              </a:rPr>
              <a:t>       1) ……….</a:t>
            </a:r>
          </a:p>
          <a:p>
            <a:r>
              <a:rPr lang="ko-KR" altLang="en-US" dirty="0" smtClean="0">
                <a:sym typeface="Wingdings"/>
              </a:rPr>
              <a:t>배치도</a:t>
            </a:r>
            <a:r>
              <a:rPr lang="en-US" altLang="ko-KR" dirty="0" smtClean="0">
                <a:sym typeface="Wingdings"/>
              </a:rPr>
              <a:t> </a:t>
            </a:r>
            <a:r>
              <a:rPr lang="ko-KR" altLang="en-US" dirty="0" smtClean="0">
                <a:sym typeface="Wingdings"/>
              </a:rPr>
              <a:t>가능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690500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논문 작성 기술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7544" y="1268760"/>
            <a:ext cx="2406428" cy="369332"/>
          </a:xfrm>
          <a:prstGeom prst="rect">
            <a:avLst/>
          </a:prstGeom>
          <a:solidFill>
            <a:srgbClr val="FFC67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논문작성 요령 </a:t>
            </a:r>
            <a:r>
              <a:rPr lang="en-US" altLang="ko-KR" dirty="0" smtClean="0"/>
              <a:t>- </a:t>
            </a:r>
            <a:r>
              <a:rPr lang="ko-KR" altLang="en-US" dirty="0" smtClean="0"/>
              <a:t>서론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3528" y="1772816"/>
            <a:ext cx="8924238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W"/>
            </a:pPr>
            <a:r>
              <a:rPr lang="ko-KR" altLang="en-US" spc="-150" dirty="0" smtClean="0"/>
              <a:t>연구의 필요성과 어떤 해답을 얻기 위한 것인지를 설명하는 장 </a:t>
            </a:r>
            <a:endParaRPr lang="en-US" altLang="ko-KR" spc="-150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/>
              <a:t>연구의 주제나 연구문제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목적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필요성이나 배경 등을 논리적으로 설명</a:t>
            </a:r>
            <a:endParaRPr lang="en-US" altLang="ko-KR" spc="-150" dirty="0" smtClean="0"/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pc="-150" dirty="0" smtClean="0"/>
              <a:t>연구의 목적 </a:t>
            </a:r>
            <a:r>
              <a:rPr lang="en-US" altLang="ko-KR" spc="-150" dirty="0" smtClean="0"/>
              <a:t>– </a:t>
            </a:r>
            <a:r>
              <a:rPr lang="ko-KR" altLang="en-US" spc="-150" dirty="0" smtClean="0"/>
              <a:t>연구주제를 서술 </a:t>
            </a:r>
            <a:endParaRPr lang="en-US" altLang="ko-KR" spc="-150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/>
              <a:t>독립변수와 종속변수가 분명하다면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독립변수를 종속변수에 앞서 기술 </a:t>
            </a:r>
            <a:endParaRPr lang="en-US" altLang="ko-KR" spc="-150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pc="-150" dirty="0"/>
              <a:t>e</a:t>
            </a:r>
            <a:r>
              <a:rPr lang="en-US" altLang="ko-KR" spc="-150" dirty="0" smtClean="0"/>
              <a:t>x) “</a:t>
            </a:r>
            <a:r>
              <a:rPr lang="ko-KR" altLang="en-US" spc="-150" dirty="0" smtClean="0"/>
              <a:t>이 연구의 목적은 디지털 </a:t>
            </a:r>
            <a:r>
              <a:rPr lang="ko-KR" altLang="en-US" spc="-150" dirty="0" err="1" smtClean="0"/>
              <a:t>포렌식</a:t>
            </a:r>
            <a:r>
              <a:rPr lang="ko-KR" altLang="en-US" spc="-150" dirty="0" smtClean="0"/>
              <a:t> 관리모델의 개선이 증거의 무결성에 어떠한 영향</a:t>
            </a:r>
            <a:endParaRPr lang="en-US" altLang="ko-KR" spc="-150" dirty="0" smtClean="0"/>
          </a:p>
          <a:p>
            <a:pPr lvl="1">
              <a:lnSpc>
                <a:spcPct val="150000"/>
              </a:lnSpc>
            </a:pPr>
            <a:r>
              <a:rPr lang="ko-KR" altLang="en-US" spc="-150" dirty="0" smtClean="0"/>
              <a:t>            을 미치는지를 살펴보는 것이다</a:t>
            </a:r>
            <a:r>
              <a:rPr lang="en-US" altLang="ko-KR" spc="-150" dirty="0" smtClean="0"/>
              <a:t>” </a:t>
            </a:r>
            <a:r>
              <a:rPr lang="ko-KR" altLang="en-US" spc="-150" dirty="0" smtClean="0"/>
              <a:t>라고 표현  </a:t>
            </a:r>
            <a:endParaRPr lang="en-US" altLang="ko-KR" spc="-150" dirty="0" smtClean="0"/>
          </a:p>
          <a:p>
            <a:pPr lvl="1">
              <a:lnSpc>
                <a:spcPct val="150000"/>
              </a:lnSpc>
            </a:pPr>
            <a:r>
              <a:rPr lang="en-US" altLang="ko-KR" spc="-150" dirty="0"/>
              <a:t> </a:t>
            </a:r>
            <a:r>
              <a:rPr lang="en-US" altLang="ko-KR" spc="-150" dirty="0" smtClean="0"/>
              <a:t>          </a:t>
            </a:r>
            <a:r>
              <a:rPr lang="ko-KR" altLang="en-US" spc="-150" dirty="0" smtClean="0"/>
              <a:t>이 주제를 제목으로 옮길 경우 </a:t>
            </a:r>
            <a:r>
              <a:rPr lang="en-US" altLang="ko-KR" spc="-150" dirty="0" smtClean="0"/>
              <a:t>‘’</a:t>
            </a:r>
            <a:r>
              <a:rPr lang="ko-KR" altLang="en-US" spc="-150" dirty="0" err="1" smtClean="0"/>
              <a:t>증거무결성</a:t>
            </a:r>
            <a:r>
              <a:rPr lang="ko-KR" altLang="en-US" spc="-150" dirty="0" smtClean="0"/>
              <a:t> 확보를 위한 관리모델 개선방안 연구</a:t>
            </a:r>
            <a:r>
              <a:rPr lang="en-US" altLang="ko-KR" spc="-150" dirty="0" smtClean="0"/>
              <a:t>’ </a:t>
            </a:r>
          </a:p>
          <a:p>
            <a:pPr lvl="1">
              <a:lnSpc>
                <a:spcPct val="150000"/>
              </a:lnSpc>
            </a:pPr>
            <a:r>
              <a:rPr lang="en-US" altLang="ko-KR" spc="-150" dirty="0"/>
              <a:t> </a:t>
            </a:r>
            <a:r>
              <a:rPr lang="en-US" altLang="ko-KR" spc="-150" dirty="0" smtClean="0"/>
              <a:t>          </a:t>
            </a:r>
            <a:r>
              <a:rPr lang="ko-KR" altLang="en-US" spc="-150" dirty="0" smtClean="0"/>
              <a:t>보다 </a:t>
            </a:r>
            <a:r>
              <a:rPr lang="en-US" altLang="ko-KR" spc="-150" dirty="0" smtClean="0"/>
              <a:t>‘</a:t>
            </a:r>
            <a:r>
              <a:rPr lang="ko-KR" altLang="en-US" spc="-150" dirty="0" smtClean="0"/>
              <a:t>관리모델 개선을 통한 </a:t>
            </a:r>
            <a:r>
              <a:rPr lang="ko-KR" altLang="en-US" spc="-150" dirty="0" err="1" smtClean="0"/>
              <a:t>증거무결성</a:t>
            </a:r>
            <a:r>
              <a:rPr lang="ko-KR" altLang="en-US" spc="-150" dirty="0" smtClean="0"/>
              <a:t> 확보 방안 연구</a:t>
            </a:r>
            <a:r>
              <a:rPr lang="en-US" altLang="ko-KR" spc="-150" dirty="0" smtClean="0"/>
              <a:t>’</a:t>
            </a:r>
            <a:r>
              <a:rPr lang="ko-KR" altLang="en-US" spc="-150" dirty="0" smtClean="0"/>
              <a:t>가 더 설득력 있는 제목 </a:t>
            </a:r>
            <a:endParaRPr lang="en-US" altLang="ko-KR" spc="-150" dirty="0" smtClean="0"/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pc="-150" dirty="0" smtClean="0"/>
              <a:t>문제제기 </a:t>
            </a:r>
            <a:r>
              <a:rPr lang="en-US" altLang="ko-KR" spc="-150" dirty="0" smtClean="0"/>
              <a:t>– </a:t>
            </a:r>
            <a:r>
              <a:rPr lang="ko-KR" altLang="en-US" spc="-150" dirty="0" smtClean="0"/>
              <a:t>둘 이상의 변수들의 관계를 대개 의문문의 형태로 표현</a:t>
            </a:r>
            <a:endParaRPr lang="en-US" altLang="ko-KR" spc="-150" dirty="0" smtClean="0"/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/>
              <a:t>결국 연구의 결과에서 이를 검증해야 하므로 경험적으로 검증가능한지 여부가 관건</a:t>
            </a:r>
            <a:endParaRPr lang="en-US" altLang="ko-KR" spc="-150" dirty="0" smtClean="0"/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/>
              <a:t>수집한 자료의 분석을 통해 해결할 수 있는 문제인지를 염두에 두고 서술</a:t>
            </a:r>
            <a:endParaRPr lang="en-US" altLang="ko-KR" spc="-150" dirty="0" smtClean="0"/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/>
              <a:t>문제의 제기는 하나 또는 그 이상일 수 있음</a:t>
            </a:r>
            <a:endParaRPr lang="ko-KR" altLang="en-US" spc="-150" dirty="0"/>
          </a:p>
        </p:txBody>
      </p:sp>
    </p:spTree>
    <p:extLst>
      <p:ext uri="{BB962C8B-B14F-4D97-AF65-F5344CB8AC3E}">
        <p14:creationId xmlns:p14="http://schemas.microsoft.com/office/powerpoint/2010/main" val="22913407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논문 작성 기술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7544" y="1196752"/>
            <a:ext cx="2406428" cy="369332"/>
          </a:xfrm>
          <a:prstGeom prst="rect">
            <a:avLst/>
          </a:prstGeom>
          <a:solidFill>
            <a:srgbClr val="FFC67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논문작성 요령 </a:t>
            </a:r>
            <a:r>
              <a:rPr lang="en-US" altLang="ko-KR" dirty="0" smtClean="0"/>
              <a:t>- </a:t>
            </a:r>
            <a:r>
              <a:rPr lang="ko-KR" altLang="en-US" dirty="0" smtClean="0"/>
              <a:t>서론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3528" y="1556792"/>
            <a:ext cx="8283037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ea"/>
              <a:buAutoNum type="circleNumDbPlain" startAt="3"/>
            </a:pPr>
            <a:r>
              <a:rPr lang="ko-KR" altLang="en-US" spc="-150" dirty="0" smtClean="0"/>
              <a:t>가설 설정 </a:t>
            </a:r>
            <a:r>
              <a:rPr lang="en-US" altLang="ko-KR" spc="-150" dirty="0" smtClean="0"/>
              <a:t>– </a:t>
            </a:r>
            <a:r>
              <a:rPr lang="ko-KR" altLang="en-US" spc="-150" dirty="0" smtClean="0"/>
              <a:t>대부분의 논문에서 가설을 설정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문제제기와 밀접하게 관련</a:t>
            </a:r>
            <a:endParaRPr lang="en-US" altLang="ko-KR" spc="-150" dirty="0" smtClean="0"/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/>
              <a:t>주로 서론의 말미에서 이론적 배경을 제시하면서 배경의 논리들 사이에서 제시</a:t>
            </a:r>
            <a:endParaRPr lang="en-US" altLang="ko-KR" spc="-150" dirty="0" smtClean="0"/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/>
              <a:t>즉  가설이 나온 이론적 배경이나 문헌 연구를 제시하고 가설을 연이어 표현</a:t>
            </a:r>
            <a:endParaRPr lang="en-US" altLang="ko-KR" spc="-150" dirty="0" smtClean="0"/>
          </a:p>
          <a:p>
            <a:pPr lvl="1">
              <a:lnSpc>
                <a:spcPct val="150000"/>
              </a:lnSpc>
            </a:pPr>
            <a:r>
              <a:rPr lang="en-US" altLang="ko-KR" spc="-150" dirty="0"/>
              <a:t> </a:t>
            </a:r>
            <a:r>
              <a:rPr lang="en-US" altLang="ko-KR" spc="-150" dirty="0" smtClean="0"/>
              <a:t>    ex) ‘</a:t>
            </a:r>
            <a:r>
              <a:rPr lang="ko-KR" altLang="en-US" spc="-150" dirty="0" smtClean="0"/>
              <a:t>무결성 확보를 위해 </a:t>
            </a:r>
            <a:r>
              <a:rPr lang="ko-KR" altLang="en-US" spc="-150" dirty="0" err="1" smtClean="0"/>
              <a:t>관리모델</a:t>
            </a:r>
            <a:r>
              <a:rPr lang="ko-KR" altLang="en-US" spc="-150" dirty="0" smtClean="0"/>
              <a:t> 개선이 필요하다</a:t>
            </a:r>
            <a:r>
              <a:rPr lang="en-US" altLang="ko-KR" spc="-150" dirty="0" smtClean="0"/>
              <a:t>＇(</a:t>
            </a:r>
            <a:r>
              <a:rPr lang="ko-KR" altLang="en-US" spc="-150" dirty="0" err="1" smtClean="0"/>
              <a:t>선언형</a:t>
            </a:r>
            <a:r>
              <a:rPr lang="en-US" altLang="ko-KR" spc="-150" dirty="0" smtClean="0"/>
              <a:t>), </a:t>
            </a:r>
          </a:p>
          <a:p>
            <a:pPr lvl="1">
              <a:lnSpc>
                <a:spcPct val="150000"/>
              </a:lnSpc>
            </a:pPr>
            <a:r>
              <a:rPr lang="en-US" altLang="ko-KR" spc="-150" dirty="0"/>
              <a:t> </a:t>
            </a:r>
            <a:r>
              <a:rPr lang="en-US" altLang="ko-KR" spc="-150" dirty="0" smtClean="0"/>
              <a:t>          ‘</a:t>
            </a:r>
            <a:r>
              <a:rPr lang="ko-KR" altLang="en-US" spc="-150" dirty="0" err="1" smtClean="0"/>
              <a:t>관리모델</a:t>
            </a:r>
            <a:r>
              <a:rPr lang="ko-KR" altLang="en-US" spc="-150" dirty="0" smtClean="0"/>
              <a:t> 개선을 하면 </a:t>
            </a:r>
            <a:r>
              <a:rPr lang="ko-KR" altLang="en-US" spc="-150" dirty="0" err="1" smtClean="0"/>
              <a:t>포렌식</a:t>
            </a:r>
            <a:r>
              <a:rPr lang="ko-KR" altLang="en-US" spc="-150" dirty="0" smtClean="0"/>
              <a:t> 무결성이 증가될 것이다</a:t>
            </a:r>
            <a:r>
              <a:rPr lang="en-US" altLang="ko-KR" spc="-150" dirty="0" smtClean="0"/>
              <a:t>‘(</a:t>
            </a:r>
            <a:r>
              <a:rPr lang="ko-KR" altLang="en-US" spc="-150" dirty="0" err="1" smtClean="0"/>
              <a:t>가정형</a:t>
            </a:r>
            <a:r>
              <a:rPr lang="en-US" altLang="ko-KR" spc="-150" dirty="0" smtClean="0"/>
              <a:t>) </a:t>
            </a:r>
            <a:r>
              <a:rPr lang="ko-KR" altLang="en-US" spc="-150" dirty="0" smtClean="0"/>
              <a:t> </a:t>
            </a:r>
            <a:endParaRPr lang="en-US" altLang="ko-KR" spc="-150" dirty="0" smtClean="0"/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/>
              <a:t>객관적 측정이 곤란하거나 가치 </a:t>
            </a:r>
            <a:r>
              <a:rPr lang="ko-KR" altLang="en-US" spc="-150" dirty="0" err="1" smtClean="0"/>
              <a:t>판단적인</a:t>
            </a:r>
            <a:r>
              <a:rPr lang="ko-KR" altLang="en-US" spc="-150" dirty="0" smtClean="0"/>
              <a:t> 문제는 가급적 회피</a:t>
            </a:r>
            <a:endParaRPr lang="en-US" altLang="ko-KR" spc="-150" dirty="0" smtClean="0"/>
          </a:p>
          <a:p>
            <a:pPr marL="342900" indent="-342900">
              <a:lnSpc>
                <a:spcPct val="150000"/>
              </a:lnSpc>
              <a:buFont typeface="+mj-ea"/>
              <a:buAutoNum type="circleNumDbPlain" startAt="4"/>
            </a:pPr>
            <a:r>
              <a:rPr lang="en-US" altLang="ko-KR" spc="-150" dirty="0"/>
              <a:t> </a:t>
            </a:r>
            <a:r>
              <a:rPr lang="ko-KR" altLang="en-US" spc="-150" dirty="0" smtClean="0"/>
              <a:t>선행연구의 경과 </a:t>
            </a:r>
            <a:r>
              <a:rPr lang="en-US" altLang="ko-KR" spc="-150" dirty="0" smtClean="0"/>
              <a:t>– </a:t>
            </a:r>
            <a:r>
              <a:rPr lang="ko-KR" altLang="en-US" spc="-150" dirty="0" smtClean="0"/>
              <a:t>간단하게 기술</a:t>
            </a:r>
            <a:endParaRPr lang="en-US" altLang="ko-KR" spc="-150" dirty="0" smtClean="0"/>
          </a:p>
          <a:p>
            <a:pPr marL="342900" indent="-342900">
              <a:lnSpc>
                <a:spcPct val="150000"/>
              </a:lnSpc>
              <a:buFont typeface="+mj-ea"/>
              <a:buAutoNum type="circleNumDbPlain" startAt="5"/>
            </a:pPr>
            <a:r>
              <a:rPr lang="ko-KR" altLang="en-US" spc="-150" dirty="0" err="1" smtClean="0"/>
              <a:t>연구방법론</a:t>
            </a:r>
            <a:r>
              <a:rPr lang="ko-KR" altLang="en-US" spc="-150" dirty="0" smtClean="0"/>
              <a:t> </a:t>
            </a:r>
            <a:endParaRPr lang="en-US" altLang="ko-KR" spc="-150" dirty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/>
              <a:t>조사방법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문헌연구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설문조사 등 가설의 채택에 부응하는 연구방법 제시</a:t>
            </a:r>
            <a:endParaRPr lang="en-US" altLang="ko-KR" spc="-150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/>
              <a:t>자료의 출처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성격 등 특성과 함께 </a:t>
            </a:r>
            <a:r>
              <a:rPr lang="ko-KR" altLang="en-US" spc="-150" dirty="0" err="1" smtClean="0"/>
              <a:t>가공여부를</a:t>
            </a:r>
            <a:r>
              <a:rPr lang="ko-KR" altLang="en-US" spc="-150" dirty="0" smtClean="0"/>
              <a:t> 설명</a:t>
            </a:r>
            <a:endParaRPr lang="ko-KR" altLang="en-US" spc="-150" dirty="0"/>
          </a:p>
        </p:txBody>
      </p:sp>
    </p:spTree>
    <p:extLst>
      <p:ext uri="{BB962C8B-B14F-4D97-AF65-F5344CB8AC3E}">
        <p14:creationId xmlns:p14="http://schemas.microsoft.com/office/powerpoint/2010/main" val="7420635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논문 작성 기술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7544" y="1268760"/>
            <a:ext cx="2406428" cy="369332"/>
          </a:xfrm>
          <a:prstGeom prst="rect">
            <a:avLst/>
          </a:prstGeom>
          <a:solidFill>
            <a:srgbClr val="FFC67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논문작성 요령 </a:t>
            </a:r>
            <a:r>
              <a:rPr lang="en-US" altLang="ko-KR" dirty="0" smtClean="0"/>
              <a:t>- </a:t>
            </a:r>
            <a:r>
              <a:rPr lang="ko-KR" altLang="en-US" dirty="0" smtClean="0"/>
              <a:t>본론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3528" y="1772816"/>
            <a:ext cx="8783174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W"/>
            </a:pPr>
            <a:r>
              <a:rPr lang="ko-KR" altLang="en-US" spc="-150" dirty="0" smtClean="0"/>
              <a:t>자신이 설정한 연구문제를 통해 무엇을 발견했는지 기술하는 부분  </a:t>
            </a:r>
            <a:endParaRPr lang="en-US" altLang="ko-KR" spc="-150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/>
              <a:t>꼭 담아야 할 내용은 </a:t>
            </a:r>
            <a:r>
              <a:rPr lang="ko-KR" altLang="en-US" spc="-150" dirty="0" err="1" smtClean="0"/>
              <a:t>연구문제와</a:t>
            </a:r>
            <a:r>
              <a:rPr lang="ko-KR" altLang="en-US" spc="-150" dirty="0" smtClean="0"/>
              <a:t> 관련된 다른 연구 정리</a:t>
            </a:r>
            <a:r>
              <a:rPr lang="en-US" altLang="ko-KR" spc="-150" dirty="0" smtClean="0"/>
              <a:t>(</a:t>
            </a:r>
            <a:r>
              <a:rPr lang="ko-KR" altLang="en-US" spc="-150" dirty="0" smtClean="0"/>
              <a:t>문헌연구</a:t>
            </a:r>
            <a:r>
              <a:rPr lang="en-US" altLang="ko-KR" spc="-150" dirty="0" smtClean="0"/>
              <a:t>) </a:t>
            </a:r>
            <a:r>
              <a:rPr lang="ko-KR" altLang="en-US" spc="-150" dirty="0" smtClean="0"/>
              <a:t>내용</a:t>
            </a:r>
            <a:endParaRPr lang="en-US" altLang="ko-KR" spc="-150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/>
              <a:t>자료 수집을 포함한 자세한 연구방법과 분석방법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연구의 결과 등  </a:t>
            </a:r>
            <a:endParaRPr lang="en-US" altLang="ko-KR" spc="-150" dirty="0" smtClean="0"/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pc="-150" dirty="0" smtClean="0"/>
              <a:t>문헌연구  </a:t>
            </a:r>
            <a:endParaRPr lang="en-US" altLang="ko-KR" spc="-150" dirty="0"/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/>
              <a:t>연대기 </a:t>
            </a:r>
            <a:r>
              <a:rPr lang="ko-KR" altLang="en-US" spc="-150" dirty="0"/>
              <a:t>또는 </a:t>
            </a:r>
            <a:r>
              <a:rPr lang="ko-KR" altLang="en-US" spc="-150" dirty="0" err="1"/>
              <a:t>학자순</a:t>
            </a:r>
            <a:r>
              <a:rPr lang="en-US" altLang="ko-KR" spc="-150" dirty="0"/>
              <a:t>, </a:t>
            </a:r>
            <a:r>
              <a:rPr lang="ko-KR" altLang="en-US" spc="-150" dirty="0" err="1"/>
              <a:t>이슈순</a:t>
            </a:r>
            <a:r>
              <a:rPr lang="ko-KR" altLang="en-US" spc="-150" dirty="0"/>
              <a:t> 등 다양하게 구사 가능</a:t>
            </a:r>
            <a:endParaRPr lang="en-US" altLang="ko-KR" spc="-150" dirty="0"/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/>
              <a:t>기존의 업적에 대한 공정한 비판과 함께 문제점을 체계적으로 클로즈업</a:t>
            </a:r>
            <a:endParaRPr lang="en-US" altLang="ko-KR" spc="-150" dirty="0"/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/>
              <a:t>연구자가 주제와 관련 얼마나 깊은 연구를 했는가 척도 </a:t>
            </a:r>
            <a:r>
              <a:rPr lang="en-US" altLang="ko-KR" spc="-150" dirty="0"/>
              <a:t>– </a:t>
            </a:r>
            <a:r>
              <a:rPr lang="ko-KR" altLang="en-US" spc="-150" dirty="0"/>
              <a:t>각별한 기술 </a:t>
            </a:r>
            <a:r>
              <a:rPr lang="ko-KR" altLang="en-US" spc="-150" dirty="0" smtClean="0"/>
              <a:t>필요</a:t>
            </a:r>
            <a:endParaRPr lang="en-US" altLang="ko-KR" spc="-150" dirty="0" smtClean="0"/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pc="-150" dirty="0" smtClean="0"/>
              <a:t>연구방법</a:t>
            </a:r>
            <a:endParaRPr lang="en-US" altLang="ko-KR" spc="-150" dirty="0" smtClean="0"/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/>
              <a:t>조사방법을 선택한 방법과 이유를 정확히 기술</a:t>
            </a:r>
            <a:endParaRPr lang="en-US" altLang="ko-KR" spc="-150" dirty="0" smtClean="0"/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/>
              <a:t>조사방법과 분석기법을 동원했을 경우 다른 연구자들이 활용할 수 있도록 명시</a:t>
            </a:r>
            <a:endParaRPr lang="en-US" altLang="ko-KR" spc="-150" dirty="0" smtClean="0"/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/>
              <a:t>연구방법에는 연구의 범위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자료수집 방법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용어에 대한 조작적 정의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설문지 구성과 </a:t>
            </a:r>
            <a:endParaRPr lang="en-US" altLang="ko-KR" spc="-150" dirty="0" smtClean="0"/>
          </a:p>
          <a:p>
            <a:pPr lvl="1">
              <a:lnSpc>
                <a:spcPct val="150000"/>
              </a:lnSpc>
            </a:pPr>
            <a:r>
              <a:rPr lang="en-US" altLang="ko-KR" spc="-150" dirty="0"/>
              <a:t> </a:t>
            </a:r>
            <a:r>
              <a:rPr lang="en-US" altLang="ko-KR" spc="-150" dirty="0" smtClean="0"/>
              <a:t>    </a:t>
            </a:r>
            <a:r>
              <a:rPr lang="ko-KR" altLang="en-US" spc="-150" dirty="0" err="1" smtClean="0"/>
              <a:t>문항수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연구설계 방법과 선택한 이유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논리적 정당성 등 제시 </a:t>
            </a:r>
            <a:endParaRPr lang="ko-KR" altLang="en-US" spc="-150" dirty="0"/>
          </a:p>
        </p:txBody>
      </p:sp>
    </p:spTree>
    <p:extLst>
      <p:ext uri="{BB962C8B-B14F-4D97-AF65-F5344CB8AC3E}">
        <p14:creationId xmlns:p14="http://schemas.microsoft.com/office/powerpoint/2010/main" val="36306061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논문 작성 기술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7544" y="1268760"/>
            <a:ext cx="2406428" cy="369332"/>
          </a:xfrm>
          <a:prstGeom prst="rect">
            <a:avLst/>
          </a:prstGeom>
          <a:solidFill>
            <a:srgbClr val="FFC67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논문작성 요령 </a:t>
            </a:r>
            <a:r>
              <a:rPr lang="en-US" altLang="ko-KR" dirty="0" smtClean="0"/>
              <a:t>- </a:t>
            </a:r>
            <a:r>
              <a:rPr lang="ko-KR" altLang="en-US" dirty="0" smtClean="0"/>
              <a:t>본론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3528" y="1772816"/>
            <a:ext cx="774442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ea"/>
              <a:buAutoNum type="circleNumDbPlain" startAt="3"/>
            </a:pPr>
            <a:r>
              <a:rPr lang="ko-KR" altLang="en-US" spc="-150" dirty="0" smtClean="0"/>
              <a:t>연구결과 </a:t>
            </a:r>
            <a:r>
              <a:rPr lang="en-US" altLang="ko-KR" spc="-150" dirty="0" smtClean="0"/>
              <a:t>– </a:t>
            </a:r>
            <a:r>
              <a:rPr lang="ko-KR" altLang="en-US" spc="-150" dirty="0" smtClean="0"/>
              <a:t>본론의 마지막 부분</a:t>
            </a:r>
            <a:endParaRPr lang="en-US" altLang="ko-KR" spc="-150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/>
              <a:t>일반적인 조사의 결과 </a:t>
            </a:r>
            <a:r>
              <a:rPr lang="en-US" altLang="ko-KR" spc="-150" dirty="0" smtClean="0"/>
              <a:t>– </a:t>
            </a:r>
            <a:r>
              <a:rPr lang="ko-KR" altLang="en-US" spc="-150" dirty="0" smtClean="0"/>
              <a:t>다른 연구자들의 연구결과나 사례를 토대로 작성 </a:t>
            </a:r>
            <a:endParaRPr lang="en-US" altLang="ko-KR" spc="-150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/>
              <a:t>서론에서 제시된 가설</a:t>
            </a:r>
            <a:r>
              <a:rPr lang="en-US" altLang="ko-KR" spc="-150" dirty="0" smtClean="0"/>
              <a:t>, </a:t>
            </a:r>
            <a:r>
              <a:rPr lang="ko-KR" altLang="en-US" spc="-150" dirty="0" err="1" smtClean="0"/>
              <a:t>연구문제에</a:t>
            </a:r>
            <a:r>
              <a:rPr lang="ko-KR" altLang="en-US" spc="-150" dirty="0" smtClean="0"/>
              <a:t> 대한 분석결과 기술</a:t>
            </a:r>
            <a:endParaRPr lang="en-US" altLang="ko-KR" spc="-150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/>
              <a:t>구체적인 내용은 결론 부분에서 </a:t>
            </a:r>
            <a:r>
              <a:rPr lang="ko-KR" altLang="en-US" spc="-150" dirty="0" err="1" smtClean="0"/>
              <a:t>기술제시</a:t>
            </a:r>
            <a:r>
              <a:rPr lang="ko-KR" altLang="en-US" spc="-150" dirty="0" smtClean="0"/>
              <a:t> </a:t>
            </a:r>
            <a:endParaRPr lang="ko-KR" altLang="en-US" spc="-150" dirty="0"/>
          </a:p>
        </p:txBody>
      </p:sp>
    </p:spTree>
    <p:extLst>
      <p:ext uri="{BB962C8B-B14F-4D97-AF65-F5344CB8AC3E}">
        <p14:creationId xmlns:p14="http://schemas.microsoft.com/office/powerpoint/2010/main" val="30103709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논문 작성 기술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7544" y="1268760"/>
            <a:ext cx="2406428" cy="369332"/>
          </a:xfrm>
          <a:prstGeom prst="rect">
            <a:avLst/>
          </a:prstGeom>
          <a:solidFill>
            <a:srgbClr val="FFC67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논문작성 요령 </a:t>
            </a:r>
            <a:r>
              <a:rPr lang="en-US" altLang="ko-KR" dirty="0" smtClean="0"/>
              <a:t>- </a:t>
            </a:r>
            <a:r>
              <a:rPr lang="ko-KR" altLang="en-US" dirty="0" smtClean="0"/>
              <a:t>결론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3528" y="1772816"/>
            <a:ext cx="8840882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pc="-150" dirty="0" smtClean="0"/>
              <a:t>연구의 요약 </a:t>
            </a:r>
            <a:endParaRPr lang="en-US" altLang="ko-KR" spc="-150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/>
              <a:t>서론에서 제시했던 문제를 본론을 통해 어떻게 해결했는지 기술 </a:t>
            </a:r>
            <a:endParaRPr lang="en-US" altLang="ko-KR" spc="-150" dirty="0" smtClean="0"/>
          </a:p>
          <a:p>
            <a:pPr lvl="1">
              <a:lnSpc>
                <a:spcPct val="150000"/>
              </a:lnSpc>
            </a:pPr>
            <a:r>
              <a:rPr lang="en-US" altLang="ko-KR" spc="-150" dirty="0"/>
              <a:t> </a:t>
            </a:r>
            <a:r>
              <a:rPr lang="en-US" altLang="ko-KR" spc="-150" dirty="0" smtClean="0"/>
              <a:t>    – </a:t>
            </a:r>
            <a:r>
              <a:rPr lang="ko-KR" altLang="en-US" spc="-150" dirty="0" smtClean="0"/>
              <a:t>연구의 주제를 다시 언급하거나 연구결과를 요약하면서 시작</a:t>
            </a:r>
            <a:endParaRPr lang="en-US" altLang="ko-KR" spc="-150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/>
              <a:t>연구결과의 의미 설명</a:t>
            </a:r>
            <a:r>
              <a:rPr lang="en-US" altLang="ko-KR" spc="-150" dirty="0" smtClean="0"/>
              <a:t>, </a:t>
            </a:r>
            <a:r>
              <a:rPr lang="ko-KR" altLang="en-US" spc="-150" dirty="0"/>
              <a:t>또</a:t>
            </a:r>
            <a:r>
              <a:rPr lang="ko-KR" altLang="en-US" spc="-150" dirty="0" smtClean="0"/>
              <a:t>는 </a:t>
            </a:r>
            <a:r>
              <a:rPr lang="ko-KR" altLang="en-US" spc="-150" dirty="0" smtClean="0"/>
              <a:t>기존 이론이나 주장이 자신의 연구로 어떻게 변화했는지</a:t>
            </a:r>
            <a:endParaRPr lang="en-US" altLang="ko-KR" spc="-150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/>
              <a:t>지나친 비약이나 확대해석은 금기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객관적 기술 필요</a:t>
            </a:r>
            <a:endParaRPr lang="en-US" altLang="ko-KR" spc="-150" dirty="0" smtClean="0"/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pc="-150" dirty="0" smtClean="0"/>
              <a:t>연구의 시사점과 </a:t>
            </a:r>
            <a:r>
              <a:rPr lang="en-US" altLang="ko-KR" spc="-150" dirty="0" smtClean="0"/>
              <a:t>(</a:t>
            </a:r>
            <a:r>
              <a:rPr lang="ko-KR" altLang="en-US" spc="-150" dirty="0" smtClean="0"/>
              <a:t>정책적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기술적 또는 </a:t>
            </a:r>
            <a:r>
              <a:rPr lang="ko-KR" altLang="en-US" spc="-150" dirty="0" err="1" smtClean="0"/>
              <a:t>후속연구</a:t>
            </a:r>
            <a:r>
              <a:rPr lang="en-US" altLang="ko-KR" spc="-150" dirty="0" smtClean="0"/>
              <a:t>) </a:t>
            </a:r>
            <a:r>
              <a:rPr lang="ko-KR" altLang="en-US" spc="-150" dirty="0" smtClean="0"/>
              <a:t>제언</a:t>
            </a:r>
            <a:endParaRPr lang="en-US" altLang="ko-KR" spc="-150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/>
              <a:t>본론</a:t>
            </a:r>
            <a:r>
              <a:rPr lang="en-US" altLang="ko-KR" spc="-150" dirty="0" smtClean="0"/>
              <a:t>(</a:t>
            </a:r>
            <a:r>
              <a:rPr lang="ko-KR" altLang="en-US" spc="-150" dirty="0" smtClean="0"/>
              <a:t>무엇을 연구하고 찾아냈는지</a:t>
            </a:r>
            <a:r>
              <a:rPr lang="en-US" altLang="ko-KR" spc="-150" dirty="0" smtClean="0"/>
              <a:t>)</a:t>
            </a:r>
            <a:r>
              <a:rPr lang="ko-KR" altLang="en-US" spc="-150" dirty="0" smtClean="0"/>
              <a:t>에 이어 자신의 주제를 더욱 발전시킬 수 있는 후속</a:t>
            </a:r>
            <a:endParaRPr lang="en-US" altLang="ko-KR" spc="-150" dirty="0" smtClean="0"/>
          </a:p>
          <a:p>
            <a:pPr lvl="1">
              <a:lnSpc>
                <a:spcPct val="150000"/>
              </a:lnSpc>
            </a:pPr>
            <a:r>
              <a:rPr lang="en-US" altLang="ko-KR" spc="-150" dirty="0"/>
              <a:t> </a:t>
            </a:r>
            <a:r>
              <a:rPr lang="en-US" altLang="ko-KR" spc="-150" dirty="0" smtClean="0"/>
              <a:t>    </a:t>
            </a:r>
            <a:r>
              <a:rPr lang="ko-KR" altLang="en-US" spc="-150" dirty="0" smtClean="0"/>
              <a:t>연구과제를 제시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전달하는 의미</a:t>
            </a:r>
            <a:endParaRPr lang="en-US" altLang="ko-KR" spc="-150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err="1" smtClean="0"/>
              <a:t>연구경과의</a:t>
            </a:r>
            <a:r>
              <a:rPr lang="ko-KR" altLang="en-US" spc="-150" dirty="0" smtClean="0"/>
              <a:t> 한계성도 제시</a:t>
            </a:r>
            <a:endParaRPr lang="en-US" altLang="ko-KR" spc="-150" dirty="0" smtClean="0"/>
          </a:p>
          <a:p>
            <a:pPr lvl="2">
              <a:lnSpc>
                <a:spcPct val="150000"/>
              </a:lnSpc>
            </a:pPr>
            <a:r>
              <a:rPr lang="en-US" altLang="ko-KR" spc="-150" dirty="0" smtClean="0"/>
              <a:t>-</a:t>
            </a:r>
            <a:r>
              <a:rPr lang="ko-KR" altLang="en-US" spc="-150" dirty="0" smtClean="0"/>
              <a:t>일반화의 한계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연구방법의 한계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연구대상의 한계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표본의 한계 등 </a:t>
            </a:r>
            <a:endParaRPr lang="ko-KR" altLang="en-US" spc="-150" dirty="0"/>
          </a:p>
        </p:txBody>
      </p:sp>
    </p:spTree>
    <p:extLst>
      <p:ext uri="{BB962C8B-B14F-4D97-AF65-F5344CB8AC3E}">
        <p14:creationId xmlns:p14="http://schemas.microsoft.com/office/powerpoint/2010/main" val="3332182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논문 작성 기술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7544" y="1268760"/>
            <a:ext cx="2916183" cy="369332"/>
          </a:xfrm>
          <a:prstGeom prst="rect">
            <a:avLst/>
          </a:prstGeom>
          <a:solidFill>
            <a:srgbClr val="FFC67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논문작성 요령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작성 이후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3528" y="1772816"/>
            <a:ext cx="8552341" cy="30008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pc="-150" dirty="0" smtClean="0"/>
              <a:t>연구 제목과 연구결과의 </a:t>
            </a:r>
            <a:r>
              <a:rPr lang="ko-KR" altLang="en-US" spc="-150" dirty="0" err="1" smtClean="0"/>
              <a:t>합치성</a:t>
            </a:r>
            <a:r>
              <a:rPr lang="ko-KR" altLang="en-US" spc="-150" dirty="0" smtClean="0"/>
              <a:t> 검토 </a:t>
            </a:r>
            <a:endParaRPr lang="en-US" altLang="ko-KR" spc="-150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/>
              <a:t>시작 당시 설정했던 가제</a:t>
            </a:r>
            <a:r>
              <a:rPr lang="en-US" altLang="ko-KR" spc="-150" dirty="0" smtClean="0"/>
              <a:t>(working Title)</a:t>
            </a:r>
            <a:r>
              <a:rPr lang="ko-KR" altLang="en-US" spc="-150" dirty="0" smtClean="0"/>
              <a:t>의</a:t>
            </a:r>
            <a:r>
              <a:rPr lang="en-US" altLang="ko-KR" spc="-150" dirty="0" smtClean="0"/>
              <a:t> </a:t>
            </a:r>
            <a:r>
              <a:rPr lang="ko-KR" altLang="en-US" spc="-150" dirty="0" smtClean="0"/>
              <a:t>타당성 검토 </a:t>
            </a:r>
            <a:endParaRPr lang="en-US" altLang="ko-KR" spc="-150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pc="-150" dirty="0" smtClean="0"/>
              <a:t>~</a:t>
            </a:r>
            <a:r>
              <a:rPr lang="ko-KR" altLang="en-US" spc="-150" dirty="0" smtClean="0"/>
              <a:t>에 관한 연구</a:t>
            </a:r>
            <a:r>
              <a:rPr lang="en-US" altLang="ko-KR" spc="-150" dirty="0" smtClean="0"/>
              <a:t>,~</a:t>
            </a:r>
            <a:r>
              <a:rPr lang="ko-KR" altLang="en-US" spc="-150" dirty="0" smtClean="0"/>
              <a:t>에 대한 분석 </a:t>
            </a:r>
            <a:r>
              <a:rPr lang="en-US" altLang="ko-KR" spc="-150" dirty="0" smtClean="0"/>
              <a:t>– </a:t>
            </a:r>
            <a:r>
              <a:rPr lang="ko-KR" altLang="en-US" spc="-150" dirty="0" smtClean="0"/>
              <a:t>사족이 될 가능성 </a:t>
            </a:r>
            <a:endParaRPr lang="en-US" altLang="ko-KR" spc="-150" dirty="0" smtClean="0"/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pc="-150" dirty="0" smtClean="0"/>
              <a:t>연구 요약</a:t>
            </a:r>
            <a:r>
              <a:rPr lang="en-US" altLang="ko-KR" spc="-150" dirty="0" smtClean="0"/>
              <a:t>(Abstract)</a:t>
            </a:r>
            <a:r>
              <a:rPr lang="ko-KR" altLang="en-US" spc="-150" dirty="0" smtClean="0"/>
              <a:t> 작성</a:t>
            </a:r>
            <a:endParaRPr lang="en-US" altLang="ko-KR" spc="-150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err="1" smtClean="0"/>
              <a:t>연구문제나</a:t>
            </a:r>
            <a:r>
              <a:rPr lang="en-US" altLang="ko-KR" spc="-150" dirty="0" smtClean="0"/>
              <a:t> </a:t>
            </a:r>
            <a:r>
              <a:rPr lang="ko-KR" altLang="en-US" spc="-150" dirty="0" smtClean="0"/>
              <a:t>목적을 첫 문장으로 선택한 후 연구과정</a:t>
            </a:r>
            <a:r>
              <a:rPr lang="en-US" altLang="ko-KR" spc="-150" dirty="0" smtClean="0"/>
              <a:t>, </a:t>
            </a:r>
            <a:r>
              <a:rPr lang="ko-KR" altLang="en-US" spc="-150" dirty="0" err="1" smtClean="0"/>
              <a:t>연구의의</a:t>
            </a:r>
            <a:r>
              <a:rPr lang="ko-KR" altLang="en-US" spc="-150" dirty="0" smtClean="0"/>
              <a:t> 포함해서 핵심 연구</a:t>
            </a:r>
            <a:endParaRPr lang="en-US" altLang="ko-KR" spc="-150" dirty="0" smtClean="0"/>
          </a:p>
          <a:p>
            <a:pPr lvl="1">
              <a:lnSpc>
                <a:spcPct val="150000"/>
              </a:lnSpc>
            </a:pPr>
            <a:r>
              <a:rPr lang="en-US" altLang="ko-KR" spc="-150" dirty="0"/>
              <a:t> </a:t>
            </a:r>
            <a:r>
              <a:rPr lang="en-US" altLang="ko-KR" spc="-150" dirty="0" smtClean="0"/>
              <a:t>    </a:t>
            </a:r>
            <a:r>
              <a:rPr lang="ko-KR" altLang="en-US" spc="-150" dirty="0" smtClean="0"/>
              <a:t>결과를 축약</a:t>
            </a:r>
            <a:endParaRPr lang="en-US" altLang="ko-KR" spc="-150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/>
              <a:t>연구의 배경  사용한 모형이나 이론을 포함</a:t>
            </a:r>
            <a:endParaRPr lang="ko-KR" altLang="en-US" spc="-150" dirty="0"/>
          </a:p>
        </p:txBody>
      </p:sp>
    </p:spTree>
    <p:extLst>
      <p:ext uri="{BB962C8B-B14F-4D97-AF65-F5344CB8AC3E}">
        <p14:creationId xmlns:p14="http://schemas.microsoft.com/office/powerpoint/2010/main" val="25559694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참고문헌 작성 요령 </a:t>
            </a:r>
            <a:r>
              <a:rPr lang="en-US" altLang="ko-KR" dirty="0" smtClean="0"/>
              <a:t>– Chicago</a:t>
            </a:r>
            <a:r>
              <a:rPr lang="ko-KR" altLang="en-US" dirty="0" smtClean="0"/>
              <a:t> </a:t>
            </a:r>
            <a:r>
              <a:rPr lang="en-US" altLang="ko-KR" dirty="0" smtClean="0"/>
              <a:t>Style</a:t>
            </a:r>
            <a:endParaRPr lang="ko-KR" altLang="en-US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467544" y="1268760"/>
            <a:ext cx="1492716" cy="369332"/>
          </a:xfrm>
          <a:prstGeom prst="rect">
            <a:avLst/>
          </a:prstGeom>
          <a:solidFill>
            <a:srgbClr val="FFC67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인용의 형태 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3528" y="1772816"/>
            <a:ext cx="8629285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dirty="0"/>
              <a:t>직접 인용 </a:t>
            </a:r>
            <a:endParaRPr lang="en-US" altLang="ko-KR" dirty="0" smtClean="0"/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 smtClean="0"/>
              <a:t>원문을 </a:t>
            </a:r>
            <a:r>
              <a:rPr lang="ko-KR" altLang="en-US" dirty="0"/>
              <a:t>그대로 </a:t>
            </a:r>
            <a:r>
              <a:rPr lang="ko-KR" altLang="en-US" dirty="0" smtClean="0"/>
              <a:t>인용</a:t>
            </a:r>
            <a:endParaRPr lang="en-US" altLang="ko-KR" dirty="0" smtClean="0"/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 smtClean="0"/>
              <a:t>짧은 </a:t>
            </a:r>
            <a:r>
              <a:rPr lang="ko-KR" altLang="en-US" dirty="0"/>
              <a:t>언급이나 요약만으로 불충분한 경우나 어떤 특수한 생각이 </a:t>
            </a:r>
            <a:r>
              <a:rPr lang="ko-KR" altLang="en-US" dirty="0" smtClean="0"/>
              <a:t>특정</a:t>
            </a:r>
            <a:endParaRPr lang="en-US" altLang="ko-KR" dirty="0" smtClean="0"/>
          </a:p>
          <a:p>
            <a:pPr lvl="1">
              <a:lnSpc>
                <a:spcPct val="150000"/>
              </a:lnSpc>
            </a:pPr>
            <a:r>
              <a:rPr lang="en-US" altLang="ko-KR" dirty="0"/>
              <a:t> </a:t>
            </a:r>
            <a:r>
              <a:rPr lang="en-US" altLang="ko-KR" dirty="0" smtClean="0"/>
              <a:t>  </a:t>
            </a:r>
            <a:r>
              <a:rPr lang="ko-KR" altLang="en-US" dirty="0" smtClean="0"/>
              <a:t> </a:t>
            </a:r>
            <a:r>
              <a:rPr lang="ko-KR" altLang="en-US" dirty="0"/>
              <a:t>표현 방법을 통해서만 나타났다고 판단될 때</a:t>
            </a:r>
            <a:r>
              <a:rPr lang="en-US" altLang="ko-KR" dirty="0"/>
              <a:t>, </a:t>
            </a:r>
            <a:endParaRPr lang="en-US" altLang="ko-KR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 smtClean="0"/>
              <a:t>필자나 </a:t>
            </a:r>
            <a:r>
              <a:rPr lang="ko-KR" altLang="en-US" dirty="0"/>
              <a:t>저자가 </a:t>
            </a:r>
            <a:r>
              <a:rPr lang="ko-KR" altLang="en-US" dirty="0" smtClean="0"/>
              <a:t>표현한 대로 </a:t>
            </a:r>
            <a:r>
              <a:rPr lang="ko-KR" altLang="en-US" dirty="0"/>
              <a:t>옮기는 것이 절대적으로 필요한 경우 </a:t>
            </a:r>
            <a:r>
              <a:rPr lang="ko-KR" altLang="en-US" dirty="0" smtClean="0"/>
              <a:t></a:t>
            </a:r>
            <a:endParaRPr lang="en-US" altLang="ko-KR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 smtClean="0"/>
              <a:t>큰따옴표 </a:t>
            </a:r>
            <a:r>
              <a:rPr lang="ko-KR" altLang="en-US" dirty="0"/>
              <a:t>“ “ 로 </a:t>
            </a:r>
            <a:r>
              <a:rPr lang="ko-KR" altLang="en-US" dirty="0" smtClean="0"/>
              <a:t>묶어 </a:t>
            </a:r>
            <a:r>
              <a:rPr lang="ko-KR" altLang="en-US" dirty="0"/>
              <a:t>표기하고</a:t>
            </a:r>
            <a:r>
              <a:rPr lang="en-US" altLang="ko-KR" dirty="0"/>
              <a:t>, </a:t>
            </a:r>
            <a:r>
              <a:rPr lang="en-US" altLang="ko-KR" dirty="0" smtClean="0"/>
              <a:t>3</a:t>
            </a:r>
            <a:r>
              <a:rPr lang="ko-KR" altLang="en-US" dirty="0"/>
              <a:t>줄 이상의 긴 부분을 인용할 경우에는 </a:t>
            </a:r>
            <a:endParaRPr lang="en-US" altLang="ko-KR" dirty="0" smtClean="0"/>
          </a:p>
          <a:p>
            <a:pPr lvl="1">
              <a:lnSpc>
                <a:spcPct val="150000"/>
              </a:lnSpc>
            </a:pPr>
            <a:r>
              <a:rPr lang="en-US" altLang="ko-KR" dirty="0"/>
              <a:t> </a:t>
            </a:r>
            <a:r>
              <a:rPr lang="en-US" altLang="ko-KR" dirty="0" smtClean="0"/>
              <a:t>  </a:t>
            </a:r>
            <a:r>
              <a:rPr lang="ko-KR" altLang="en-US" dirty="0" smtClean="0"/>
              <a:t>독립된 </a:t>
            </a:r>
            <a:r>
              <a:rPr lang="ko-KR" altLang="en-US" dirty="0"/>
              <a:t>문단으로 구성하고 인용 문단 전체를 본문 보다 안으로 </a:t>
            </a:r>
            <a:r>
              <a:rPr lang="ko-KR" altLang="en-US" dirty="0" smtClean="0"/>
              <a:t>들여쓰기 </a:t>
            </a:r>
            <a:r>
              <a:rPr lang="en-US" altLang="ko-KR" spc="-150" dirty="0" smtClean="0"/>
              <a:t> </a:t>
            </a:r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dirty="0"/>
              <a:t>간접 인용 </a:t>
            </a:r>
            <a:endParaRPr lang="en-US" altLang="ko-KR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 smtClean="0"/>
              <a:t>필자가 </a:t>
            </a:r>
            <a:r>
              <a:rPr lang="ko-KR" altLang="en-US" dirty="0"/>
              <a:t>남의 생각이나 말을 자신이 이해한 내용으로 바꾸어 표현 </a:t>
            </a:r>
            <a:endParaRPr lang="en-US" altLang="ko-KR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 smtClean="0"/>
              <a:t>간단한 </a:t>
            </a:r>
            <a:r>
              <a:rPr lang="ko-KR" altLang="en-US" dirty="0"/>
              <a:t>언급</a:t>
            </a:r>
            <a:r>
              <a:rPr lang="en-US" altLang="ko-KR" dirty="0"/>
              <a:t>, </a:t>
            </a:r>
            <a:r>
              <a:rPr lang="ko-KR" altLang="en-US" dirty="0"/>
              <a:t>요약</a:t>
            </a:r>
            <a:r>
              <a:rPr lang="en-US" altLang="ko-KR" dirty="0"/>
              <a:t>, </a:t>
            </a:r>
            <a:r>
              <a:rPr lang="ko-KR" altLang="en-US" dirty="0" err="1"/>
              <a:t>바꿔쓰기</a:t>
            </a:r>
            <a:r>
              <a:rPr lang="ko-KR" altLang="en-US" dirty="0"/>
              <a:t> 등이 포함되며</a:t>
            </a:r>
            <a:r>
              <a:rPr lang="en-US" altLang="ko-KR" dirty="0"/>
              <a:t>, </a:t>
            </a:r>
            <a:r>
              <a:rPr lang="ko-KR" altLang="en-US" dirty="0"/>
              <a:t>원래 글의 뜻이 왜곡되지 </a:t>
            </a:r>
            <a:r>
              <a:rPr lang="ko-KR" altLang="en-US" dirty="0" smtClean="0"/>
              <a:t>않게</a:t>
            </a:r>
            <a:endParaRPr lang="en-US" altLang="ko-KR" spc="-150" dirty="0" smtClean="0"/>
          </a:p>
        </p:txBody>
      </p:sp>
    </p:spTree>
    <p:extLst>
      <p:ext uri="{BB962C8B-B14F-4D97-AF65-F5344CB8AC3E}">
        <p14:creationId xmlns:p14="http://schemas.microsoft.com/office/powerpoint/2010/main" val="1706144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7544" y="1268760"/>
            <a:ext cx="4012637" cy="369332"/>
          </a:xfrm>
          <a:prstGeom prst="rect">
            <a:avLst/>
          </a:prstGeom>
          <a:solidFill>
            <a:srgbClr val="FFC67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논문작성 요령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각주</a:t>
            </a:r>
            <a:r>
              <a:rPr lang="en-US" altLang="ko-KR" dirty="0" smtClean="0"/>
              <a:t>/</a:t>
            </a:r>
            <a:r>
              <a:rPr lang="ko-KR" altLang="en-US" dirty="0" smtClean="0"/>
              <a:t>참고문헌 기재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3528" y="1772816"/>
            <a:ext cx="8821646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pc="-150" dirty="0" smtClean="0"/>
              <a:t>인용의 출처를 밝히기 위한 </a:t>
            </a:r>
            <a:r>
              <a:rPr lang="ko-KR" altLang="en-US" spc="-150" dirty="0" err="1" smtClean="0"/>
              <a:t>참조각주</a:t>
            </a:r>
            <a:r>
              <a:rPr lang="en-US" altLang="ko-KR" spc="-150" dirty="0" smtClean="0"/>
              <a:t>(reference)</a:t>
            </a:r>
            <a:r>
              <a:rPr lang="ko-KR" altLang="en-US" spc="-150" dirty="0" smtClean="0"/>
              <a:t>와</a:t>
            </a:r>
            <a:r>
              <a:rPr lang="en-US" altLang="ko-KR" spc="-150" dirty="0" smtClean="0"/>
              <a:t> </a:t>
            </a:r>
            <a:r>
              <a:rPr lang="ko-KR" altLang="en-US" spc="-150" dirty="0" smtClean="0"/>
              <a:t>보충설명을 위한 내용 각주</a:t>
            </a:r>
            <a:r>
              <a:rPr lang="en-US" altLang="ko-KR" spc="-150" dirty="0" smtClean="0"/>
              <a:t>(content)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err="1" smtClean="0"/>
              <a:t>아래아</a:t>
            </a:r>
            <a:r>
              <a:rPr lang="ko-KR" altLang="en-US" spc="-150" dirty="0" smtClean="0"/>
              <a:t> 한글에서 조건을 설정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자동으로 </a:t>
            </a:r>
            <a:r>
              <a:rPr lang="ko-KR" altLang="en-US" spc="-150" dirty="0" err="1" smtClean="0"/>
              <a:t>각주번호</a:t>
            </a:r>
            <a:r>
              <a:rPr lang="en-US" altLang="ko-KR" spc="-150" dirty="0" smtClean="0"/>
              <a:t> 0(footnote number)</a:t>
            </a:r>
            <a:r>
              <a:rPr lang="ko-KR" altLang="en-US" spc="-150" dirty="0"/>
              <a:t> </a:t>
            </a:r>
            <a:r>
              <a:rPr lang="ko-KR" altLang="en-US" spc="-150" dirty="0" smtClean="0"/>
              <a:t>생성</a:t>
            </a:r>
            <a:r>
              <a:rPr lang="en-US" altLang="ko-KR" spc="-150" dirty="0" smtClean="0"/>
              <a:t> </a:t>
            </a:r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pc="-150" dirty="0" smtClean="0"/>
              <a:t>참고문헌과 각주의 차이 </a:t>
            </a:r>
            <a:r>
              <a:rPr lang="en-US" altLang="ko-KR" spc="-150" dirty="0" smtClean="0"/>
              <a:t>(</a:t>
            </a:r>
            <a:r>
              <a:rPr lang="ko-KR" altLang="en-US" spc="-150" dirty="0" smtClean="0"/>
              <a:t>현재는 거의 동일하게 표기</a:t>
            </a:r>
            <a:r>
              <a:rPr lang="en-US" altLang="ko-KR" spc="-150" dirty="0" smtClean="0"/>
              <a:t>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/>
              <a:t>저자명 표시할 때 각주는 이름이 먼저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참고문헌은 성이 먼저</a:t>
            </a:r>
            <a:endParaRPr lang="en-US" altLang="ko-KR" spc="-150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/>
              <a:t>각주는 저자명 다음에 쉼표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참고문헌은 마침표</a:t>
            </a:r>
            <a:endParaRPr lang="en-US" altLang="ko-KR" spc="-150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/>
              <a:t>서명 </a:t>
            </a:r>
            <a:r>
              <a:rPr lang="ko-KR" altLang="en-US" spc="-150" dirty="0" err="1" smtClean="0"/>
              <a:t>표기시</a:t>
            </a:r>
            <a:r>
              <a:rPr lang="ko-KR" altLang="en-US" spc="-150" dirty="0" smtClean="0"/>
              <a:t> 각주는 서명 다음에 마침표가 없고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참고문헌에는 있다</a:t>
            </a:r>
            <a:endParaRPr lang="en-US" altLang="ko-KR" spc="-150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/>
              <a:t>참고문헌에서는 </a:t>
            </a:r>
            <a:r>
              <a:rPr lang="ko-KR" altLang="en-US" spc="-150" dirty="0" err="1" smtClean="0"/>
              <a:t>출판사항</a:t>
            </a:r>
            <a:r>
              <a:rPr lang="en-US" altLang="ko-KR" spc="-150" dirty="0" smtClean="0"/>
              <a:t>(</a:t>
            </a:r>
            <a:r>
              <a:rPr lang="ko-KR" altLang="en-US" spc="-150" dirty="0" err="1" smtClean="0"/>
              <a:t>출판지명</a:t>
            </a:r>
            <a:r>
              <a:rPr lang="en-US" altLang="ko-KR" spc="-150" dirty="0" smtClean="0"/>
              <a:t>, </a:t>
            </a:r>
            <a:r>
              <a:rPr lang="ko-KR" altLang="en-US" spc="-150" dirty="0" err="1" smtClean="0"/>
              <a:t>출판사명</a:t>
            </a:r>
            <a:r>
              <a:rPr lang="en-US" altLang="ko-KR" spc="-150" dirty="0" smtClean="0"/>
              <a:t>, </a:t>
            </a:r>
            <a:r>
              <a:rPr lang="ko-KR" altLang="en-US" spc="-150" dirty="0" err="1" smtClean="0"/>
              <a:t>출판년도</a:t>
            </a:r>
            <a:r>
              <a:rPr lang="en-US" altLang="ko-KR" spc="-150" dirty="0" smtClean="0"/>
              <a:t>)</a:t>
            </a:r>
            <a:r>
              <a:rPr lang="ko-KR" altLang="en-US" spc="-150" dirty="0" smtClean="0"/>
              <a:t>을 </a:t>
            </a:r>
            <a:r>
              <a:rPr lang="en-US" altLang="ko-KR" spc="-150" dirty="0" smtClean="0"/>
              <a:t>(  )</a:t>
            </a:r>
            <a:r>
              <a:rPr lang="ko-KR" altLang="en-US" spc="-150" dirty="0" smtClean="0"/>
              <a:t>속에 넣지 않고 그대로</a:t>
            </a:r>
            <a:endParaRPr lang="en-US" altLang="ko-KR" spc="-150" dirty="0" smtClean="0"/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pc="-150" dirty="0" smtClean="0"/>
              <a:t>참고문헌 순서 </a:t>
            </a:r>
            <a:endParaRPr lang="en-US" altLang="ko-KR" spc="-150" dirty="0" smtClean="0"/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err="1" smtClean="0"/>
              <a:t>국내서적</a:t>
            </a:r>
            <a:r>
              <a:rPr lang="ko-KR" altLang="en-US" spc="-150" dirty="0" smtClean="0"/>
              <a:t> </a:t>
            </a:r>
            <a:r>
              <a:rPr lang="en-US" altLang="ko-KR" spc="-150" dirty="0" smtClean="0"/>
              <a:t>– </a:t>
            </a:r>
            <a:r>
              <a:rPr lang="ko-KR" altLang="en-US" spc="-150" dirty="0" smtClean="0"/>
              <a:t>가</a:t>
            </a:r>
            <a:r>
              <a:rPr lang="en-US" altLang="ko-KR" spc="-150" dirty="0" smtClean="0"/>
              <a:t>,, </a:t>
            </a:r>
            <a:r>
              <a:rPr lang="ko-KR" altLang="en-US" spc="-150" dirty="0" smtClean="0"/>
              <a:t>나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다 순서 다음에 </a:t>
            </a:r>
            <a:r>
              <a:rPr lang="ko-KR" altLang="en-US" spc="-150" dirty="0" err="1" smtClean="0"/>
              <a:t>외국서적은</a:t>
            </a:r>
            <a:r>
              <a:rPr lang="ko-KR" altLang="en-US" spc="-150" dirty="0" smtClean="0"/>
              <a:t> 저자의 알파벳 순 </a:t>
            </a:r>
            <a:endParaRPr lang="en-US" altLang="ko-KR" spc="-150" dirty="0" smtClean="0"/>
          </a:p>
          <a:p>
            <a:pPr lvl="1">
              <a:lnSpc>
                <a:spcPct val="150000"/>
              </a:lnSpc>
            </a:pPr>
            <a:r>
              <a:rPr lang="en-US" altLang="ko-KR" spc="-150" dirty="0"/>
              <a:t> </a:t>
            </a:r>
            <a:r>
              <a:rPr lang="en-US" altLang="ko-KR" spc="-150" dirty="0" smtClean="0"/>
              <a:t>   - </a:t>
            </a:r>
            <a:r>
              <a:rPr lang="ko-KR" altLang="en-US" spc="-150" dirty="0" err="1" smtClean="0"/>
              <a:t>일본서적</a:t>
            </a:r>
            <a:r>
              <a:rPr lang="ko-KR" altLang="en-US" spc="-150" dirty="0" smtClean="0"/>
              <a:t> 등 </a:t>
            </a:r>
            <a:r>
              <a:rPr lang="ko-KR" altLang="en-US" spc="-150" dirty="0" err="1" smtClean="0"/>
              <a:t>포함시</a:t>
            </a:r>
            <a:r>
              <a:rPr lang="ko-KR" altLang="en-US" spc="-150" dirty="0" smtClean="0"/>
              <a:t> 한</a:t>
            </a:r>
            <a:r>
              <a:rPr lang="en-US" altLang="ko-KR" spc="-150" dirty="0" smtClean="0"/>
              <a:t>-</a:t>
            </a:r>
            <a:r>
              <a:rPr lang="ko-KR" altLang="en-US" spc="-150" dirty="0" smtClean="0"/>
              <a:t>일</a:t>
            </a:r>
            <a:r>
              <a:rPr lang="en-US" altLang="ko-KR" spc="-150" dirty="0" smtClean="0"/>
              <a:t>-</a:t>
            </a:r>
            <a:r>
              <a:rPr lang="ko-KR" altLang="en-US" spc="-150" dirty="0" smtClean="0"/>
              <a:t>외국서적 순서로</a:t>
            </a:r>
            <a:endParaRPr lang="en-US" altLang="ko-KR" spc="-150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err="1" smtClean="0"/>
              <a:t>동일저자의</a:t>
            </a:r>
            <a:r>
              <a:rPr lang="ko-KR" altLang="en-US" spc="-150" dirty="0" smtClean="0"/>
              <a:t> 경우 연도순으로 배치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두번째 </a:t>
            </a:r>
            <a:r>
              <a:rPr lang="ko-KR" altLang="en-US" spc="-150" dirty="0" err="1" smtClean="0"/>
              <a:t>인용시에는</a:t>
            </a:r>
            <a:r>
              <a:rPr lang="ko-KR" altLang="en-US" spc="-150" dirty="0" smtClean="0"/>
              <a:t> </a:t>
            </a:r>
            <a:r>
              <a:rPr lang="en-US" altLang="ko-KR" spc="-150" dirty="0" smtClean="0"/>
              <a:t>‘--------’</a:t>
            </a:r>
            <a:r>
              <a:rPr lang="ko-KR" altLang="en-US" spc="-150" dirty="0" smtClean="0"/>
              <a:t>로</a:t>
            </a:r>
            <a:r>
              <a:rPr lang="en-US" altLang="ko-KR" spc="-150" dirty="0" smtClean="0"/>
              <a:t> </a:t>
            </a:r>
            <a:r>
              <a:rPr lang="ko-KR" altLang="en-US" spc="-150" dirty="0" smtClean="0"/>
              <a:t>표기</a:t>
            </a:r>
            <a:endParaRPr lang="en-US" altLang="ko-KR" spc="-150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/>
              <a:t>단행본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논문</a:t>
            </a:r>
            <a:r>
              <a:rPr lang="en-US" altLang="ko-KR" spc="-150" dirty="0" smtClean="0"/>
              <a:t>, </a:t>
            </a:r>
            <a:r>
              <a:rPr lang="ko-KR" altLang="en-US" spc="-150" dirty="0" smtClean="0"/>
              <a:t>간행물 순서로 기재</a:t>
            </a:r>
            <a:endParaRPr lang="en-US" altLang="ko-KR" spc="-150" dirty="0" smtClean="0"/>
          </a:p>
        </p:txBody>
      </p:sp>
      <p:sp>
        <p:nvSpPr>
          <p:cNvPr id="6" name="제목 4"/>
          <p:cNvSpPr txBox="1">
            <a:spLocks/>
          </p:cNvSpPr>
          <p:nvPr/>
        </p:nvSpPr>
        <p:spPr bwMode="auto">
          <a:xfrm>
            <a:off x="538162" y="260648"/>
            <a:ext cx="6615130" cy="500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en-US" altLang="ko-KR" dirty="0" smtClean="0"/>
              <a:t>3. </a:t>
            </a:r>
            <a:r>
              <a:rPr kumimoji="0" lang="ko-KR" altLang="en-US" dirty="0" smtClean="0"/>
              <a:t>참고문헌 작성 요령 </a:t>
            </a:r>
            <a:r>
              <a:rPr kumimoji="0" lang="en-US" altLang="ko-KR" dirty="0" smtClean="0"/>
              <a:t>– Chicago</a:t>
            </a:r>
            <a:r>
              <a:rPr kumimoji="0" lang="ko-KR" altLang="en-US" dirty="0" smtClean="0"/>
              <a:t> </a:t>
            </a:r>
            <a:r>
              <a:rPr kumimoji="0" lang="en-US" altLang="ko-KR" dirty="0" smtClean="0"/>
              <a:t>Style</a:t>
            </a:r>
            <a:endParaRPr kumimoji="0" lang="ko-KR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347689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7544" y="1268760"/>
            <a:ext cx="3935693" cy="369332"/>
          </a:xfrm>
          <a:prstGeom prst="rect">
            <a:avLst/>
          </a:prstGeom>
          <a:solidFill>
            <a:srgbClr val="FFC67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논문작성 요령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각주 </a:t>
            </a:r>
            <a:r>
              <a:rPr lang="en-US" altLang="ko-KR" dirty="0" smtClean="0"/>
              <a:t>/</a:t>
            </a:r>
            <a:r>
              <a:rPr lang="ko-KR" altLang="en-US" dirty="0" smtClean="0"/>
              <a:t>참고문헌기재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51520" y="1772816"/>
            <a:ext cx="8840882" cy="46628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굴림" panose="020B0600000101010101" pitchFamily="50" charset="-127"/>
              <a:buChar char="♣"/>
            </a:pPr>
            <a:r>
              <a:rPr lang="ko-KR" altLang="en-US" dirty="0"/>
              <a:t>주</a:t>
            </a:r>
            <a:r>
              <a:rPr lang="en-US" altLang="ko-KR" dirty="0"/>
              <a:t>( </a:t>
            </a:r>
            <a:r>
              <a:rPr lang="ko-KR" altLang="en-US" dirty="0"/>
              <a:t>註</a:t>
            </a:r>
            <a:r>
              <a:rPr lang="en-US" altLang="ko-KR" dirty="0"/>
              <a:t>)</a:t>
            </a:r>
            <a:r>
              <a:rPr lang="ko-KR" altLang="en-US" dirty="0"/>
              <a:t>와 참고문헌 </a:t>
            </a:r>
            <a:endParaRPr lang="en-US" altLang="ko-KR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/>
              <a:t>주</a:t>
            </a:r>
            <a:r>
              <a:rPr lang="en-US" altLang="ko-KR" dirty="0"/>
              <a:t>( </a:t>
            </a:r>
            <a:r>
              <a:rPr lang="ko-KR" altLang="en-US" dirty="0"/>
              <a:t>註</a:t>
            </a:r>
            <a:r>
              <a:rPr lang="en-US" altLang="ko-KR" dirty="0"/>
              <a:t>) : </a:t>
            </a:r>
            <a:r>
              <a:rPr lang="ko-KR" altLang="en-US" dirty="0"/>
              <a:t>인용한 정보의 근거</a:t>
            </a:r>
            <a:r>
              <a:rPr lang="en-US" altLang="ko-KR" dirty="0"/>
              <a:t>, </a:t>
            </a:r>
            <a:r>
              <a:rPr lang="ko-KR" altLang="en-US" dirty="0"/>
              <a:t>부가적인 정보의 제시</a:t>
            </a:r>
            <a:r>
              <a:rPr lang="en-US" altLang="ko-KR" dirty="0"/>
              <a:t>, </a:t>
            </a:r>
            <a:r>
              <a:rPr lang="ko-KR" altLang="en-US" dirty="0"/>
              <a:t>자신의 논술에 </a:t>
            </a:r>
            <a:r>
              <a:rPr lang="ko-KR" altLang="en-US" dirty="0" smtClean="0"/>
              <a:t>대한</a:t>
            </a:r>
            <a:endParaRPr lang="en-US" altLang="ko-KR" dirty="0" smtClean="0"/>
          </a:p>
          <a:p>
            <a:pPr lvl="1">
              <a:lnSpc>
                <a:spcPct val="150000"/>
              </a:lnSpc>
            </a:pPr>
            <a:r>
              <a:rPr lang="ko-KR" altLang="en-US" dirty="0" smtClean="0"/>
              <a:t>                정당함을 </a:t>
            </a:r>
            <a:r>
              <a:rPr lang="ko-KR" altLang="en-US" dirty="0"/>
              <a:t>밝히는 것 </a:t>
            </a:r>
            <a:endParaRPr lang="en-US" altLang="ko-KR" dirty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/>
              <a:t>참고문헌 </a:t>
            </a:r>
            <a:r>
              <a:rPr lang="en-US" altLang="ko-KR" dirty="0"/>
              <a:t>: </a:t>
            </a:r>
            <a:r>
              <a:rPr lang="ko-KR" altLang="en-US" dirty="0"/>
              <a:t>참고한 문헌의 안내 및 </a:t>
            </a:r>
            <a:r>
              <a:rPr lang="ko-KR" altLang="en-US" dirty="0" err="1"/>
              <a:t>서지사항</a:t>
            </a:r>
            <a:r>
              <a:rPr lang="ko-KR" altLang="en-US" dirty="0"/>
              <a:t> 제시</a:t>
            </a:r>
            <a:r>
              <a:rPr lang="ko-KR" altLang="en-US" dirty="0" smtClean="0"/>
              <a:t> </a:t>
            </a:r>
            <a:endParaRPr lang="en-US" altLang="ko-KR" dirty="0"/>
          </a:p>
          <a:p>
            <a:pPr marL="342900" indent="-342900">
              <a:lnSpc>
                <a:spcPct val="150000"/>
              </a:lnSpc>
              <a:buFont typeface="굴림" panose="020B0600000101010101" pitchFamily="50" charset="-127"/>
              <a:buChar char="♣"/>
            </a:pPr>
            <a:r>
              <a:rPr lang="ko-KR" altLang="en-US" dirty="0"/>
              <a:t>본인의 창작 내용 이외의 모든 내용은 인용 사실과 그 출처를 참고문헌으로 기재 </a:t>
            </a:r>
            <a:endParaRPr lang="en-US" altLang="ko-KR" dirty="0" smtClean="0"/>
          </a:p>
          <a:p>
            <a:pPr lvl="1">
              <a:lnSpc>
                <a:spcPct val="150000"/>
              </a:lnSpc>
            </a:pPr>
            <a:r>
              <a:rPr lang="en-US" altLang="ko-KR" dirty="0" smtClean="0"/>
              <a:t>•  </a:t>
            </a:r>
            <a:r>
              <a:rPr lang="ko-KR" altLang="en-US" dirty="0" smtClean="0"/>
              <a:t>실제로 </a:t>
            </a:r>
            <a:r>
              <a:rPr lang="ko-KR" altLang="en-US" dirty="0"/>
              <a:t>읽고 이해한 부분 인용</a:t>
            </a:r>
            <a:r>
              <a:rPr lang="en-US" altLang="ko-KR" dirty="0"/>
              <a:t>, </a:t>
            </a:r>
            <a:r>
              <a:rPr lang="ko-KR" altLang="en-US" dirty="0"/>
              <a:t>사본 </a:t>
            </a:r>
            <a:r>
              <a:rPr lang="ko-KR" altLang="en-US" dirty="0" smtClean="0"/>
              <a:t>보유</a:t>
            </a:r>
            <a:endParaRPr lang="en-US" altLang="ko-KR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 smtClean="0"/>
              <a:t>참고문헌</a:t>
            </a:r>
            <a:r>
              <a:rPr lang="en-US" altLang="ko-KR" dirty="0"/>
              <a:t>(</a:t>
            </a:r>
            <a:r>
              <a:rPr lang="ko-KR" altLang="en-US" dirty="0"/>
              <a:t>인용</a:t>
            </a:r>
            <a:r>
              <a:rPr lang="en-US" altLang="ko-KR" dirty="0"/>
              <a:t>) </a:t>
            </a:r>
            <a:r>
              <a:rPr lang="ko-KR" altLang="en-US" dirty="0"/>
              <a:t>불필요 </a:t>
            </a:r>
            <a:r>
              <a:rPr lang="en-US" altLang="ko-KR" dirty="0"/>
              <a:t>- </a:t>
            </a:r>
            <a:r>
              <a:rPr lang="ko-KR" altLang="en-US" dirty="0"/>
              <a:t>본인의 고유 의견</a:t>
            </a:r>
            <a:r>
              <a:rPr lang="en-US" altLang="ko-KR" dirty="0"/>
              <a:t>, </a:t>
            </a:r>
            <a:r>
              <a:rPr lang="ko-KR" altLang="en-US" dirty="0"/>
              <a:t>이론</a:t>
            </a:r>
            <a:r>
              <a:rPr lang="en-US" altLang="ko-KR" dirty="0"/>
              <a:t>, </a:t>
            </a:r>
            <a:r>
              <a:rPr lang="ko-KR" altLang="en-US" dirty="0"/>
              <a:t>반박</a:t>
            </a:r>
            <a:r>
              <a:rPr lang="en-US" altLang="ko-KR" dirty="0"/>
              <a:t>, </a:t>
            </a:r>
            <a:r>
              <a:rPr lang="ko-KR" altLang="en-US" dirty="0"/>
              <a:t>결론 </a:t>
            </a:r>
            <a:r>
              <a:rPr lang="en-US" altLang="ko-KR" dirty="0"/>
              <a:t>- </a:t>
            </a:r>
            <a:r>
              <a:rPr lang="ko-KR" altLang="en-US" dirty="0"/>
              <a:t>본인이 직접 </a:t>
            </a:r>
            <a:endParaRPr lang="en-US" altLang="ko-KR" dirty="0" smtClean="0"/>
          </a:p>
          <a:p>
            <a:pPr lvl="1">
              <a:lnSpc>
                <a:spcPct val="150000"/>
              </a:lnSpc>
            </a:pPr>
            <a:r>
              <a:rPr lang="en-US" altLang="ko-KR" dirty="0"/>
              <a:t> </a:t>
            </a:r>
            <a:r>
              <a:rPr lang="en-US" altLang="ko-KR" dirty="0" smtClean="0"/>
              <a:t>  </a:t>
            </a:r>
            <a:r>
              <a:rPr lang="ko-KR" altLang="en-US" dirty="0" smtClean="0"/>
              <a:t>고안해서 </a:t>
            </a:r>
            <a:r>
              <a:rPr lang="ko-KR" altLang="en-US" dirty="0"/>
              <a:t>수행한 설문조사 및 실험</a:t>
            </a:r>
            <a:r>
              <a:rPr lang="en-US" altLang="ko-KR" dirty="0"/>
              <a:t>, </a:t>
            </a:r>
            <a:r>
              <a:rPr lang="ko-KR" altLang="en-US" dirty="0" err="1"/>
              <a:t>연구방법론</a:t>
            </a:r>
            <a:r>
              <a:rPr lang="ko-KR" altLang="en-US" dirty="0"/>
              <a:t> </a:t>
            </a:r>
            <a:r>
              <a:rPr lang="en-US" altLang="ko-KR" dirty="0"/>
              <a:t>- </a:t>
            </a:r>
            <a:r>
              <a:rPr lang="ko-KR" altLang="en-US" dirty="0"/>
              <a:t>상식적이고 일반적인 지식 </a:t>
            </a:r>
            <a:endParaRPr lang="en-US" altLang="ko-KR" dirty="0" smtClean="0"/>
          </a:p>
          <a:p>
            <a:pPr marL="342900" indent="-342900">
              <a:lnSpc>
                <a:spcPct val="150000"/>
              </a:lnSpc>
              <a:buFont typeface="굴림" panose="020B0600000101010101" pitchFamily="50" charset="-127"/>
              <a:buChar char="♣"/>
            </a:pPr>
            <a:r>
              <a:rPr lang="ko-KR" altLang="en-US" dirty="0" smtClean="0"/>
              <a:t>표절</a:t>
            </a:r>
            <a:endParaRPr lang="en-US" altLang="ko-KR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 smtClean="0"/>
              <a:t>타인의 </a:t>
            </a:r>
            <a:r>
              <a:rPr lang="ko-KR" altLang="en-US" dirty="0"/>
              <a:t>아이디어</a:t>
            </a:r>
            <a:r>
              <a:rPr lang="en-US" altLang="ko-KR" dirty="0"/>
              <a:t>, </a:t>
            </a:r>
            <a:r>
              <a:rPr lang="ko-KR" altLang="en-US" dirty="0" smtClean="0"/>
              <a:t>연구과정</a:t>
            </a:r>
            <a:r>
              <a:rPr lang="en-US" altLang="ko-KR" dirty="0"/>
              <a:t>, </a:t>
            </a:r>
            <a:r>
              <a:rPr lang="ko-KR" altLang="en-US" dirty="0"/>
              <a:t>결과 또는 기록 등을 적절한 인용 표시 </a:t>
            </a:r>
            <a:r>
              <a:rPr lang="ko-KR" altLang="en-US" dirty="0" smtClean="0"/>
              <a:t>없이 </a:t>
            </a:r>
            <a:endParaRPr lang="en-US" altLang="ko-KR" dirty="0" smtClean="0"/>
          </a:p>
          <a:p>
            <a:pPr lvl="1">
              <a:lnSpc>
                <a:spcPct val="150000"/>
              </a:lnSpc>
            </a:pPr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ko-KR" altLang="en-US" dirty="0" smtClean="0"/>
              <a:t>도용하는 </a:t>
            </a:r>
            <a:r>
              <a:rPr lang="ko-KR" altLang="en-US" dirty="0"/>
              <a:t>행위 </a:t>
            </a:r>
            <a:r>
              <a:rPr lang="en-US" altLang="ko-KR" dirty="0"/>
              <a:t>(</a:t>
            </a:r>
            <a:r>
              <a:rPr lang="ko-KR" altLang="en-US" dirty="0"/>
              <a:t>서울대학교 연구진실성위원회 </a:t>
            </a:r>
            <a:r>
              <a:rPr lang="ko-KR" altLang="en-US" dirty="0" err="1" smtClean="0"/>
              <a:t>연구진실성위원회</a:t>
            </a:r>
            <a:r>
              <a:rPr lang="en-US" altLang="ko-KR" dirty="0" smtClean="0"/>
              <a:t>)</a:t>
            </a:r>
            <a:endParaRPr lang="en-US" altLang="ko-KR" dirty="0"/>
          </a:p>
        </p:txBody>
      </p:sp>
      <p:sp>
        <p:nvSpPr>
          <p:cNvPr id="6" name="제목 4"/>
          <p:cNvSpPr>
            <a:spLocks noGrp="1"/>
          </p:cNvSpPr>
          <p:nvPr>
            <p:ph type="title"/>
          </p:nvPr>
        </p:nvSpPr>
        <p:spPr>
          <a:xfrm>
            <a:off x="385762" y="214290"/>
            <a:ext cx="6615130" cy="500058"/>
          </a:xfrm>
        </p:spPr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참고문헌 작성 요령 </a:t>
            </a:r>
            <a:r>
              <a:rPr lang="en-US" altLang="ko-KR" dirty="0" smtClean="0"/>
              <a:t>– Chicago</a:t>
            </a:r>
            <a:r>
              <a:rPr lang="ko-KR" altLang="en-US" dirty="0" smtClean="0"/>
              <a:t> </a:t>
            </a:r>
            <a:r>
              <a:rPr lang="en-US" altLang="ko-KR" dirty="0" smtClean="0"/>
              <a:t>Style</a:t>
            </a:r>
            <a:endParaRPr lang="ko-KR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072163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7544" y="1268760"/>
            <a:ext cx="2916183" cy="369332"/>
          </a:xfrm>
          <a:prstGeom prst="rect">
            <a:avLst/>
          </a:prstGeom>
          <a:solidFill>
            <a:srgbClr val="FFC67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논문작성 요령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註의 종류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833455"/>
            <a:ext cx="8568952" cy="4835905"/>
          </a:xfrm>
          <a:prstGeom prst="rect">
            <a:avLst/>
          </a:prstGeom>
        </p:spPr>
      </p:pic>
      <p:sp>
        <p:nvSpPr>
          <p:cNvPr id="7" name="제목 4"/>
          <p:cNvSpPr>
            <a:spLocks noGrp="1"/>
          </p:cNvSpPr>
          <p:nvPr>
            <p:ph type="title"/>
          </p:nvPr>
        </p:nvSpPr>
        <p:spPr>
          <a:xfrm>
            <a:off x="385762" y="214290"/>
            <a:ext cx="6615130" cy="500058"/>
          </a:xfrm>
        </p:spPr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참고문헌 작성법 </a:t>
            </a:r>
            <a:r>
              <a:rPr lang="en-US" altLang="ko-KR" dirty="0" smtClean="0"/>
              <a:t>– Chicago</a:t>
            </a:r>
            <a:r>
              <a:rPr lang="ko-KR" altLang="en-US" dirty="0" smtClean="0"/>
              <a:t> </a:t>
            </a:r>
            <a:r>
              <a:rPr lang="en-US" altLang="ko-KR" dirty="0" smtClean="0"/>
              <a:t>Style</a:t>
            </a:r>
            <a:endParaRPr lang="ko-KR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0907254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7544" y="1268760"/>
            <a:ext cx="5577168" cy="369332"/>
          </a:xfrm>
          <a:prstGeom prst="rect">
            <a:avLst/>
          </a:prstGeom>
          <a:solidFill>
            <a:srgbClr val="FFC67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각주</a:t>
            </a:r>
            <a:r>
              <a:rPr lang="en-US" altLang="ko-KR" dirty="0" smtClean="0"/>
              <a:t>-</a:t>
            </a:r>
            <a:r>
              <a:rPr lang="ko-KR" altLang="en-US" dirty="0" smtClean="0"/>
              <a:t>참고문헌</a:t>
            </a:r>
            <a:r>
              <a:rPr lang="en-US" altLang="ko-KR" dirty="0" smtClean="0"/>
              <a:t>(Notes and Bibliography) </a:t>
            </a:r>
            <a:r>
              <a:rPr lang="ko-KR" altLang="en-US" dirty="0" smtClean="0"/>
              <a:t>방식</a:t>
            </a:r>
            <a:r>
              <a:rPr lang="en-US" altLang="ko-KR" dirty="0" smtClean="0"/>
              <a:t>(</a:t>
            </a:r>
            <a:r>
              <a:rPr lang="ko-KR" altLang="en-US" dirty="0" smtClean="0"/>
              <a:t>예시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6" name="제목 4"/>
          <p:cNvSpPr>
            <a:spLocks noGrp="1"/>
          </p:cNvSpPr>
          <p:nvPr>
            <p:ph type="title"/>
          </p:nvPr>
        </p:nvSpPr>
        <p:spPr>
          <a:xfrm>
            <a:off x="385762" y="214290"/>
            <a:ext cx="6615130" cy="500058"/>
          </a:xfrm>
        </p:spPr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참고문헌 작성 요령 </a:t>
            </a:r>
            <a:r>
              <a:rPr lang="en-US" altLang="ko-KR" dirty="0" smtClean="0"/>
              <a:t>– Chicago</a:t>
            </a:r>
            <a:r>
              <a:rPr lang="ko-KR" altLang="en-US" dirty="0" smtClean="0"/>
              <a:t> </a:t>
            </a:r>
            <a:r>
              <a:rPr lang="en-US" altLang="ko-KR" dirty="0" smtClean="0"/>
              <a:t>Style</a:t>
            </a:r>
            <a:endParaRPr lang="ko-KR" altLang="en-US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323528" y="1772816"/>
            <a:ext cx="73597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W"/>
            </a:pPr>
            <a:r>
              <a:rPr lang="ko-KR" altLang="en-US" spc="-150" dirty="0" smtClean="0"/>
              <a:t>각주는 본문에 인용된 순서대로 표시하고</a:t>
            </a:r>
            <a:r>
              <a:rPr lang="en-US" altLang="ko-KR" spc="-150" dirty="0" smtClean="0"/>
              <a:t>,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W"/>
            </a:pPr>
            <a:r>
              <a:rPr lang="ko-KR" altLang="en-US" spc="-150" dirty="0" smtClean="0"/>
              <a:t>참고문헌은 자모순</a:t>
            </a:r>
            <a:r>
              <a:rPr lang="en-US" altLang="ko-KR" spc="-150" dirty="0" smtClean="0"/>
              <a:t>/ </a:t>
            </a:r>
            <a:r>
              <a:rPr lang="ko-KR" altLang="en-US" spc="-150" dirty="0" smtClean="0"/>
              <a:t>알파벳순 배열에 따라 연도를 뒷부분에 기재하여 작성</a:t>
            </a:r>
            <a:endParaRPr lang="ko-KR" altLang="en-US" spc="-150" dirty="0"/>
          </a:p>
        </p:txBody>
      </p:sp>
    </p:spTree>
    <p:extLst>
      <p:ext uri="{BB962C8B-B14F-4D97-AF65-F5344CB8AC3E}">
        <p14:creationId xmlns:p14="http://schemas.microsoft.com/office/powerpoint/2010/main" val="20845421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7544" y="1268760"/>
            <a:ext cx="1800493" cy="369332"/>
          </a:xfrm>
          <a:prstGeom prst="rect">
            <a:avLst/>
          </a:prstGeom>
          <a:solidFill>
            <a:srgbClr val="FFC67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각주 기재 사례 </a:t>
            </a:r>
            <a:endParaRPr lang="ko-KR" altLang="en-US" dirty="0"/>
          </a:p>
        </p:txBody>
      </p:sp>
      <p:sp>
        <p:nvSpPr>
          <p:cNvPr id="6" name="제목 4"/>
          <p:cNvSpPr>
            <a:spLocks noGrp="1"/>
          </p:cNvSpPr>
          <p:nvPr>
            <p:ph type="title"/>
          </p:nvPr>
        </p:nvSpPr>
        <p:spPr>
          <a:xfrm>
            <a:off x="385762" y="214290"/>
            <a:ext cx="6615130" cy="500058"/>
          </a:xfrm>
        </p:spPr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참고문헌 작성요령 </a:t>
            </a:r>
            <a:r>
              <a:rPr lang="en-US" altLang="ko-KR" dirty="0" smtClean="0"/>
              <a:t>– Chicago</a:t>
            </a:r>
            <a:r>
              <a:rPr lang="ko-KR" altLang="en-US" dirty="0" smtClean="0"/>
              <a:t> </a:t>
            </a:r>
            <a:r>
              <a:rPr lang="en-US" altLang="ko-KR" dirty="0" smtClean="0"/>
              <a:t>Style</a:t>
            </a:r>
            <a:endParaRPr lang="ko-KR" altLang="en-US" dirty="0" smtClean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6" y="2060849"/>
            <a:ext cx="9087424" cy="479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1473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7544" y="1124744"/>
            <a:ext cx="3108543" cy="369332"/>
          </a:xfrm>
          <a:prstGeom prst="rect">
            <a:avLst/>
          </a:prstGeom>
          <a:solidFill>
            <a:srgbClr val="FFC67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반복 </a:t>
            </a:r>
            <a:r>
              <a:rPr lang="ko-KR" altLang="en-US" b="1" dirty="0" err="1" smtClean="0"/>
              <a:t>인용시</a:t>
            </a:r>
            <a:r>
              <a:rPr lang="ko-KR" altLang="en-US" b="1" dirty="0" smtClean="0"/>
              <a:t> </a:t>
            </a:r>
            <a:r>
              <a:rPr lang="ko-KR" altLang="en-US" b="1" dirty="0" smtClean="0">
                <a:latin typeface="+mn-lt"/>
              </a:rPr>
              <a:t>축약</a:t>
            </a:r>
            <a:r>
              <a:rPr lang="ko-KR" altLang="en-US" b="1" dirty="0" smtClean="0"/>
              <a:t> 기재 요령 </a:t>
            </a:r>
            <a:endParaRPr lang="ko-KR" altLang="en-US" b="1" dirty="0"/>
          </a:p>
        </p:txBody>
      </p:sp>
      <p:sp>
        <p:nvSpPr>
          <p:cNvPr id="6" name="제목 4"/>
          <p:cNvSpPr>
            <a:spLocks noGrp="1"/>
          </p:cNvSpPr>
          <p:nvPr>
            <p:ph type="title"/>
          </p:nvPr>
        </p:nvSpPr>
        <p:spPr>
          <a:xfrm>
            <a:off x="385762" y="214290"/>
            <a:ext cx="6615130" cy="500058"/>
          </a:xfrm>
        </p:spPr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참고문헌 작성 요령 </a:t>
            </a:r>
            <a:r>
              <a:rPr lang="en-US" altLang="ko-KR" dirty="0" smtClean="0"/>
              <a:t>– Chicago</a:t>
            </a:r>
            <a:r>
              <a:rPr lang="ko-KR" altLang="en-US" dirty="0" smtClean="0"/>
              <a:t> </a:t>
            </a:r>
            <a:r>
              <a:rPr lang="en-US" altLang="ko-KR" dirty="0" smtClean="0"/>
              <a:t>Style</a:t>
            </a:r>
            <a:endParaRPr lang="ko-KR" altLang="en-US" dirty="0" smtClean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261" y="1638092"/>
            <a:ext cx="8982075" cy="505039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55976" y="1314926"/>
            <a:ext cx="4320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0070C0"/>
                </a:solidFill>
                <a:latin typeface="+mn-lt"/>
              </a:rPr>
              <a:t>저자명</a:t>
            </a:r>
            <a:r>
              <a:rPr lang="en-US" altLang="ko-KR" b="1" dirty="0" smtClean="0">
                <a:solidFill>
                  <a:srgbClr val="0070C0"/>
                </a:solidFill>
                <a:latin typeface="+mn-lt"/>
              </a:rPr>
              <a:t>, </a:t>
            </a:r>
            <a:r>
              <a:rPr lang="ko-KR" altLang="en-US" b="1" dirty="0" err="1" smtClean="0">
                <a:solidFill>
                  <a:srgbClr val="0070C0"/>
                </a:solidFill>
                <a:latin typeface="+mn-lt"/>
              </a:rPr>
              <a:t>앞논문</a:t>
            </a:r>
            <a:r>
              <a:rPr lang="en-US" altLang="ko-KR" b="1" dirty="0" smtClean="0">
                <a:solidFill>
                  <a:srgbClr val="0070C0"/>
                </a:solidFill>
                <a:latin typeface="+mn-lt"/>
              </a:rPr>
              <a:t>(</a:t>
            </a:r>
            <a:r>
              <a:rPr lang="ko-KR" altLang="en-US" b="1" dirty="0" err="1" smtClean="0">
                <a:solidFill>
                  <a:srgbClr val="0070C0"/>
                </a:solidFill>
                <a:latin typeface="+mn-lt"/>
              </a:rPr>
              <a:t>연도표시</a:t>
            </a:r>
            <a:r>
              <a:rPr lang="en-US" altLang="ko-KR" b="1" dirty="0" smtClean="0">
                <a:solidFill>
                  <a:srgbClr val="0070C0"/>
                </a:solidFill>
                <a:latin typeface="+mn-lt"/>
              </a:rPr>
              <a:t>)</a:t>
            </a:r>
            <a:r>
              <a:rPr lang="ko-KR" altLang="en-US" b="1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n-US" altLang="ko-KR" b="1" dirty="0" smtClean="0">
                <a:solidFill>
                  <a:srgbClr val="0070C0"/>
                </a:solidFill>
                <a:latin typeface="+mn-lt"/>
              </a:rPr>
              <a:t>– </a:t>
            </a:r>
            <a:r>
              <a:rPr lang="ko-KR" altLang="en-US" b="1" dirty="0" err="1" smtClean="0">
                <a:solidFill>
                  <a:srgbClr val="0070C0"/>
                </a:solidFill>
                <a:latin typeface="+mn-lt"/>
              </a:rPr>
              <a:t>이격반복시</a:t>
            </a:r>
            <a:endParaRPr lang="en-US" altLang="ko-KR" b="1" dirty="0" smtClean="0">
              <a:solidFill>
                <a:srgbClr val="0070C0"/>
              </a:solidFill>
              <a:latin typeface="+mn-lt"/>
            </a:endParaRPr>
          </a:p>
          <a:p>
            <a:r>
              <a:rPr lang="ko-KR" altLang="en-US" b="1" dirty="0" smtClean="0">
                <a:solidFill>
                  <a:srgbClr val="0070C0"/>
                </a:solidFill>
                <a:latin typeface="+mn-lt"/>
              </a:rPr>
              <a:t>저자명</a:t>
            </a:r>
            <a:r>
              <a:rPr lang="en-US" altLang="ko-KR" b="1" dirty="0" smtClean="0">
                <a:solidFill>
                  <a:srgbClr val="0070C0"/>
                </a:solidFill>
                <a:latin typeface="+mn-lt"/>
              </a:rPr>
              <a:t>, </a:t>
            </a:r>
            <a:r>
              <a:rPr lang="ko-KR" altLang="en-US" b="1" dirty="0" err="1" smtClean="0">
                <a:solidFill>
                  <a:srgbClr val="0070C0"/>
                </a:solidFill>
                <a:latin typeface="+mn-lt"/>
              </a:rPr>
              <a:t>위논문</a:t>
            </a:r>
            <a:r>
              <a:rPr lang="ko-KR" altLang="en-US" b="1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n-US" altLang="ko-KR" b="1" dirty="0" smtClean="0">
                <a:solidFill>
                  <a:srgbClr val="0070C0"/>
                </a:solidFill>
                <a:latin typeface="+mn-lt"/>
              </a:rPr>
              <a:t>– </a:t>
            </a:r>
            <a:r>
              <a:rPr lang="ko-KR" altLang="en-US" b="1" dirty="0" smtClean="0">
                <a:solidFill>
                  <a:srgbClr val="0070C0"/>
                </a:solidFill>
                <a:latin typeface="+mn-lt"/>
              </a:rPr>
              <a:t>바로 </a:t>
            </a:r>
            <a:r>
              <a:rPr lang="ko-KR" altLang="en-US" b="1" dirty="0" err="1" smtClean="0">
                <a:solidFill>
                  <a:srgbClr val="0070C0"/>
                </a:solidFill>
                <a:latin typeface="+mn-lt"/>
              </a:rPr>
              <a:t>반복시</a:t>
            </a:r>
            <a:endParaRPr lang="ko-KR" altLang="en-US" b="1" dirty="0">
              <a:solidFill>
                <a:srgbClr val="0070C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889948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7544" y="1124744"/>
            <a:ext cx="2068195" cy="369332"/>
          </a:xfrm>
          <a:prstGeom prst="rect">
            <a:avLst/>
          </a:prstGeom>
          <a:solidFill>
            <a:srgbClr val="FFC67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인용 책자 표기 예 </a:t>
            </a:r>
            <a:endParaRPr lang="ko-KR" altLang="en-US" b="1" dirty="0"/>
          </a:p>
        </p:txBody>
      </p:sp>
      <p:sp>
        <p:nvSpPr>
          <p:cNvPr id="6" name="제목 4"/>
          <p:cNvSpPr>
            <a:spLocks noGrp="1"/>
          </p:cNvSpPr>
          <p:nvPr>
            <p:ph type="title"/>
          </p:nvPr>
        </p:nvSpPr>
        <p:spPr>
          <a:xfrm>
            <a:off x="385762" y="214290"/>
            <a:ext cx="6615130" cy="500058"/>
          </a:xfrm>
        </p:spPr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참고문헌 작성요령 </a:t>
            </a:r>
            <a:r>
              <a:rPr lang="en-US" altLang="ko-KR" dirty="0" smtClean="0"/>
              <a:t>– Chicago</a:t>
            </a:r>
            <a:r>
              <a:rPr lang="ko-KR" altLang="en-US" dirty="0" smtClean="0"/>
              <a:t> </a:t>
            </a:r>
            <a:r>
              <a:rPr lang="en-US" altLang="ko-KR" dirty="0" smtClean="0"/>
              <a:t>Style</a:t>
            </a:r>
            <a:endParaRPr lang="ko-KR" altLang="en-US" dirty="0" smtClean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628800"/>
            <a:ext cx="9144001" cy="52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4022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7544" y="1124744"/>
            <a:ext cx="2973891" cy="369332"/>
          </a:xfrm>
          <a:prstGeom prst="rect">
            <a:avLst/>
          </a:prstGeom>
          <a:solidFill>
            <a:srgbClr val="FFC67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인용 책자 표기</a:t>
            </a:r>
            <a:r>
              <a:rPr lang="en-US" altLang="ko-KR" b="1" dirty="0" smtClean="0"/>
              <a:t>_</a:t>
            </a:r>
            <a:r>
              <a:rPr lang="ko-KR" altLang="en-US" b="1" dirty="0" err="1" smtClean="0"/>
              <a:t>다권본</a:t>
            </a:r>
            <a:r>
              <a:rPr lang="en-US" altLang="ko-KR" b="1" dirty="0" smtClean="0"/>
              <a:t>_</a:t>
            </a:r>
            <a:r>
              <a:rPr lang="ko-KR" altLang="en-US" b="1" dirty="0" smtClean="0"/>
              <a:t> 예 </a:t>
            </a:r>
            <a:endParaRPr lang="ko-KR" altLang="en-US" b="1" dirty="0"/>
          </a:p>
        </p:txBody>
      </p:sp>
      <p:sp>
        <p:nvSpPr>
          <p:cNvPr id="6" name="제목 4"/>
          <p:cNvSpPr>
            <a:spLocks noGrp="1"/>
          </p:cNvSpPr>
          <p:nvPr>
            <p:ph type="title"/>
          </p:nvPr>
        </p:nvSpPr>
        <p:spPr>
          <a:xfrm>
            <a:off x="385762" y="214290"/>
            <a:ext cx="6615130" cy="500058"/>
          </a:xfrm>
        </p:spPr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참고문헌 작성요령 </a:t>
            </a:r>
            <a:r>
              <a:rPr lang="en-US" altLang="ko-KR" dirty="0" smtClean="0"/>
              <a:t>– Chicago</a:t>
            </a:r>
            <a:r>
              <a:rPr lang="ko-KR" altLang="en-US" dirty="0" smtClean="0"/>
              <a:t> </a:t>
            </a:r>
            <a:r>
              <a:rPr lang="en-US" altLang="ko-KR" dirty="0" smtClean="0"/>
              <a:t>Style</a:t>
            </a:r>
            <a:endParaRPr lang="ko-KR" altLang="en-US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683568" y="1628800"/>
            <a:ext cx="1165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- </a:t>
            </a:r>
            <a:r>
              <a:rPr lang="ko-KR" altLang="en-US" dirty="0" smtClean="0"/>
              <a:t>각주 </a:t>
            </a:r>
            <a:r>
              <a:rPr lang="en-US" altLang="ko-KR" dirty="0" smtClean="0"/>
              <a:t>- 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864" y="2078558"/>
            <a:ext cx="7258050" cy="8286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3568" y="3212976"/>
            <a:ext cx="1627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- </a:t>
            </a:r>
            <a:r>
              <a:rPr lang="ko-KR" altLang="en-US" dirty="0" smtClean="0"/>
              <a:t>참고문헌 </a:t>
            </a:r>
            <a:r>
              <a:rPr lang="en-US" altLang="ko-KR" dirty="0" smtClean="0"/>
              <a:t>- </a:t>
            </a:r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68" y="3722382"/>
            <a:ext cx="741045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7856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7544" y="1124744"/>
            <a:ext cx="2973891" cy="369332"/>
          </a:xfrm>
          <a:prstGeom prst="rect">
            <a:avLst/>
          </a:prstGeom>
          <a:solidFill>
            <a:srgbClr val="FFC67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인용 책자 표기</a:t>
            </a:r>
            <a:r>
              <a:rPr lang="en-US" altLang="ko-KR" b="1" dirty="0" smtClean="0"/>
              <a:t>_</a:t>
            </a:r>
            <a:r>
              <a:rPr lang="ko-KR" altLang="en-US" b="1" dirty="0" err="1" smtClean="0"/>
              <a:t>다권본</a:t>
            </a:r>
            <a:r>
              <a:rPr lang="en-US" altLang="ko-KR" b="1" dirty="0" smtClean="0"/>
              <a:t>_</a:t>
            </a:r>
            <a:r>
              <a:rPr lang="ko-KR" altLang="en-US" b="1" dirty="0" smtClean="0"/>
              <a:t> 예 </a:t>
            </a:r>
            <a:endParaRPr lang="ko-KR" altLang="en-US" b="1" dirty="0"/>
          </a:p>
        </p:txBody>
      </p:sp>
      <p:sp>
        <p:nvSpPr>
          <p:cNvPr id="6" name="제목 4"/>
          <p:cNvSpPr>
            <a:spLocks noGrp="1"/>
          </p:cNvSpPr>
          <p:nvPr>
            <p:ph type="title"/>
          </p:nvPr>
        </p:nvSpPr>
        <p:spPr>
          <a:xfrm>
            <a:off x="385762" y="214290"/>
            <a:ext cx="6615130" cy="500058"/>
          </a:xfrm>
        </p:spPr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참고문헌 작성요령 </a:t>
            </a:r>
            <a:r>
              <a:rPr lang="en-US" altLang="ko-KR" dirty="0" smtClean="0"/>
              <a:t>– Chicago</a:t>
            </a:r>
            <a:r>
              <a:rPr lang="ko-KR" altLang="en-US" dirty="0" smtClean="0"/>
              <a:t> </a:t>
            </a:r>
            <a:r>
              <a:rPr lang="en-US" altLang="ko-KR" dirty="0" smtClean="0"/>
              <a:t>Style</a:t>
            </a:r>
            <a:endParaRPr lang="ko-KR" altLang="en-US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683568" y="1628800"/>
            <a:ext cx="3493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- </a:t>
            </a:r>
            <a:r>
              <a:rPr lang="ko-KR" altLang="en-US" dirty="0" smtClean="0"/>
              <a:t>신문</a:t>
            </a:r>
            <a:r>
              <a:rPr lang="en-US" altLang="ko-KR" dirty="0" smtClean="0"/>
              <a:t>/</a:t>
            </a:r>
            <a:r>
              <a:rPr lang="ko-KR" altLang="en-US" dirty="0" smtClean="0"/>
              <a:t>인터넷 사이트 </a:t>
            </a:r>
            <a:r>
              <a:rPr lang="ko-KR" altLang="en-US" dirty="0" err="1" smtClean="0"/>
              <a:t>인용시</a:t>
            </a:r>
            <a:r>
              <a:rPr lang="ko-KR" altLang="en-US" dirty="0" smtClean="0"/>
              <a:t> </a:t>
            </a:r>
            <a:r>
              <a:rPr lang="en-US" altLang="ko-KR" dirty="0" smtClean="0"/>
              <a:t>- 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3568" y="3212976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- </a:t>
            </a:r>
            <a:r>
              <a:rPr lang="ko-KR" altLang="en-US" dirty="0" smtClean="0"/>
              <a:t>컨퍼런스</a:t>
            </a:r>
            <a:r>
              <a:rPr lang="en-US" altLang="ko-KR" dirty="0" smtClean="0"/>
              <a:t>/</a:t>
            </a:r>
            <a:r>
              <a:rPr lang="ko-KR" altLang="en-US" dirty="0" smtClean="0"/>
              <a:t>세미나 자료 </a:t>
            </a:r>
            <a:r>
              <a:rPr lang="en-US" altLang="ko-KR" dirty="0" smtClean="0"/>
              <a:t>- 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2106389"/>
            <a:ext cx="7924800" cy="904875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68" y="3761917"/>
            <a:ext cx="8010525" cy="115252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11746" y="5094051"/>
            <a:ext cx="2704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- </a:t>
            </a:r>
            <a:r>
              <a:rPr lang="ko-KR" altLang="en-US" dirty="0" smtClean="0"/>
              <a:t>인터넷 사이트 인용 </a:t>
            </a:r>
            <a:r>
              <a:rPr lang="en-US" altLang="ko-KR" dirty="0" smtClean="0"/>
              <a:t>- </a:t>
            </a:r>
            <a:endParaRPr lang="ko-KR" altLang="en-US" dirty="0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642" y="5642992"/>
            <a:ext cx="8429625" cy="5715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148735" y="5906715"/>
            <a:ext cx="17043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solidFill>
                  <a:srgbClr val="0070C0"/>
                </a:solidFill>
                <a:latin typeface="+mn-lt"/>
              </a:rPr>
              <a:t>검색일 </a:t>
            </a:r>
            <a:r>
              <a:rPr lang="en-US" altLang="ko-KR" sz="1400" dirty="0" smtClean="0">
                <a:solidFill>
                  <a:srgbClr val="0070C0"/>
                </a:solidFill>
                <a:latin typeface="+mn-lt"/>
              </a:rPr>
              <a:t>: 2018.8.12.</a:t>
            </a:r>
            <a:endParaRPr lang="ko-KR" altLang="en-US" sz="1400" dirty="0">
              <a:solidFill>
                <a:srgbClr val="0070C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883877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4"/>
          <p:cNvSpPr>
            <a:spLocks noGrp="1"/>
          </p:cNvSpPr>
          <p:nvPr>
            <p:ph type="title"/>
          </p:nvPr>
        </p:nvSpPr>
        <p:spPr>
          <a:xfrm>
            <a:off x="385762" y="214290"/>
            <a:ext cx="6615130" cy="500058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논문 작성시 흔히 발견되는 오류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8541" y="1196752"/>
            <a:ext cx="9163086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W"/>
            </a:pPr>
            <a:r>
              <a:rPr lang="ko-KR" altLang="en-US" spc="-150" dirty="0" smtClean="0">
                <a:latin typeface="+mn-lt"/>
              </a:rPr>
              <a:t>작성자의 자세</a:t>
            </a:r>
            <a:endParaRPr lang="en-US" altLang="ko-KR" spc="-150" dirty="0" smtClean="0">
              <a:latin typeface="+mn-lt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>
                <a:latin typeface="+mn-lt"/>
              </a:rPr>
              <a:t>논문 작성에 대한 이해 부족  </a:t>
            </a:r>
            <a:r>
              <a:rPr lang="en-US" altLang="ko-KR" spc="-150" dirty="0" smtClean="0">
                <a:latin typeface="+mn-lt"/>
              </a:rPr>
              <a:t>- </a:t>
            </a:r>
            <a:r>
              <a:rPr lang="ko-KR" altLang="en-US" spc="-150" dirty="0" smtClean="0">
                <a:latin typeface="+mn-lt"/>
              </a:rPr>
              <a:t>자기입장에서</a:t>
            </a:r>
            <a:r>
              <a:rPr lang="en-US" altLang="ko-KR" spc="-150" dirty="0" smtClean="0">
                <a:latin typeface="+mn-lt"/>
              </a:rPr>
              <a:t>, </a:t>
            </a:r>
            <a:r>
              <a:rPr lang="ko-KR" altLang="en-US" spc="-150" dirty="0" smtClean="0">
                <a:latin typeface="+mn-lt"/>
              </a:rPr>
              <a:t>문제의식 없이</a:t>
            </a:r>
            <a:r>
              <a:rPr lang="en-US" altLang="ko-KR" spc="-150" dirty="0" smtClean="0">
                <a:latin typeface="+mn-lt"/>
              </a:rPr>
              <a:t>, </a:t>
            </a:r>
            <a:r>
              <a:rPr lang="ko-KR" altLang="en-US" spc="-150" dirty="0" smtClean="0">
                <a:latin typeface="+mn-lt"/>
              </a:rPr>
              <a:t>상식적인 내용</a:t>
            </a:r>
            <a:r>
              <a:rPr lang="en-US" altLang="ko-KR" spc="-150" dirty="0" smtClean="0">
                <a:latin typeface="+mn-lt"/>
              </a:rPr>
              <a:t>, </a:t>
            </a:r>
            <a:r>
              <a:rPr lang="ko-KR" altLang="en-US" spc="-150" dirty="0" smtClean="0">
                <a:latin typeface="+mn-lt"/>
              </a:rPr>
              <a:t>요점정리</a:t>
            </a:r>
            <a:endParaRPr lang="en-US" altLang="ko-KR" spc="-150" dirty="0" smtClean="0">
              <a:latin typeface="+mn-lt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>
                <a:latin typeface="+mn-lt"/>
              </a:rPr>
              <a:t>논문 주제 선정의 비합리성 </a:t>
            </a:r>
            <a:r>
              <a:rPr lang="en-US" altLang="ko-KR" spc="-150" dirty="0" smtClean="0">
                <a:latin typeface="+mn-lt"/>
              </a:rPr>
              <a:t>– </a:t>
            </a:r>
            <a:r>
              <a:rPr lang="ko-KR" altLang="en-US" spc="-150" dirty="0" err="1" smtClean="0">
                <a:latin typeface="+mn-lt"/>
              </a:rPr>
              <a:t>고민없는</a:t>
            </a:r>
            <a:r>
              <a:rPr lang="ko-KR" altLang="en-US" spc="-150" dirty="0" smtClean="0">
                <a:latin typeface="+mn-lt"/>
              </a:rPr>
              <a:t> </a:t>
            </a:r>
            <a:r>
              <a:rPr lang="ko-KR" altLang="en-US" spc="-150" dirty="0" err="1" smtClean="0">
                <a:latin typeface="+mn-lt"/>
              </a:rPr>
              <a:t>주제선정</a:t>
            </a:r>
            <a:r>
              <a:rPr lang="en-US" altLang="ko-KR" spc="-150" dirty="0" smtClean="0">
                <a:latin typeface="+mn-lt"/>
              </a:rPr>
              <a:t>(</a:t>
            </a:r>
            <a:r>
              <a:rPr lang="ko-KR" altLang="en-US" spc="-150" dirty="0" smtClean="0">
                <a:latin typeface="+mn-lt"/>
              </a:rPr>
              <a:t>문제의식 결여</a:t>
            </a:r>
            <a:r>
              <a:rPr lang="en-US" altLang="ko-KR" spc="-150" dirty="0" smtClean="0">
                <a:latin typeface="+mn-lt"/>
              </a:rPr>
              <a:t>),  </a:t>
            </a:r>
            <a:r>
              <a:rPr lang="ko-KR" altLang="en-US" spc="-150" dirty="0" smtClean="0">
                <a:latin typeface="+mn-lt"/>
              </a:rPr>
              <a:t>내용 괴리 논제</a:t>
            </a:r>
            <a:endParaRPr lang="en-US" altLang="ko-KR" spc="-150" dirty="0" smtClean="0">
              <a:latin typeface="+mn-lt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>
                <a:latin typeface="+mn-lt"/>
              </a:rPr>
              <a:t>논문 체계에 대한 인식 부족  </a:t>
            </a:r>
            <a:r>
              <a:rPr lang="en-US" altLang="ko-KR" spc="-150" dirty="0" smtClean="0">
                <a:latin typeface="+mn-lt"/>
              </a:rPr>
              <a:t>- </a:t>
            </a:r>
            <a:r>
              <a:rPr lang="ko-KR" altLang="en-US" spc="-150" dirty="0" err="1" smtClean="0">
                <a:latin typeface="+mn-lt"/>
              </a:rPr>
              <a:t>짜집기</a:t>
            </a:r>
            <a:r>
              <a:rPr lang="en-US" altLang="ko-KR" spc="-150" dirty="0" smtClean="0">
                <a:latin typeface="+mn-lt"/>
              </a:rPr>
              <a:t>, </a:t>
            </a:r>
            <a:r>
              <a:rPr lang="ko-KR" altLang="en-US" spc="-150" dirty="0" smtClean="0">
                <a:latin typeface="+mn-lt"/>
              </a:rPr>
              <a:t>체계 부족</a:t>
            </a:r>
            <a:r>
              <a:rPr lang="en-US" altLang="ko-KR" spc="-150" dirty="0" smtClean="0">
                <a:latin typeface="+mn-lt"/>
              </a:rPr>
              <a:t>, </a:t>
            </a:r>
            <a:r>
              <a:rPr lang="ko-KR" altLang="en-US" spc="-150" dirty="0" err="1" smtClean="0">
                <a:latin typeface="+mn-lt"/>
              </a:rPr>
              <a:t>논리전개의</a:t>
            </a:r>
            <a:r>
              <a:rPr lang="ko-KR" altLang="en-US" spc="-150" dirty="0" smtClean="0">
                <a:latin typeface="+mn-lt"/>
              </a:rPr>
              <a:t> </a:t>
            </a:r>
            <a:r>
              <a:rPr lang="ko-KR" altLang="en-US" spc="-150" dirty="0" err="1" smtClean="0">
                <a:latin typeface="+mn-lt"/>
              </a:rPr>
              <a:t>비정합성</a:t>
            </a:r>
            <a:r>
              <a:rPr lang="en-US" altLang="ko-KR" spc="-150" dirty="0" smtClean="0">
                <a:latin typeface="+mn-lt"/>
              </a:rPr>
              <a:t>, </a:t>
            </a:r>
            <a:r>
              <a:rPr lang="ko-KR" altLang="en-US" spc="-150" dirty="0" smtClean="0">
                <a:latin typeface="+mn-lt"/>
              </a:rPr>
              <a:t>표</a:t>
            </a:r>
            <a:r>
              <a:rPr lang="en-US" altLang="ko-KR" spc="-150" dirty="0" smtClean="0">
                <a:latin typeface="+mn-lt"/>
              </a:rPr>
              <a:t>/</a:t>
            </a:r>
            <a:r>
              <a:rPr lang="ko-KR" altLang="en-US" spc="-150" dirty="0" smtClean="0">
                <a:latin typeface="+mn-lt"/>
              </a:rPr>
              <a:t>그림 문제</a:t>
            </a:r>
            <a:endParaRPr lang="en-US" altLang="ko-KR" spc="-150" dirty="0" smtClean="0">
              <a:latin typeface="+mn-lt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>
                <a:latin typeface="+mn-lt"/>
              </a:rPr>
              <a:t>논문 작성 </a:t>
            </a:r>
            <a:r>
              <a:rPr lang="en-US" altLang="ko-KR" spc="-150" dirty="0" smtClean="0">
                <a:latin typeface="+mn-lt"/>
              </a:rPr>
              <a:t>T-tech</a:t>
            </a:r>
            <a:r>
              <a:rPr lang="ko-KR" altLang="en-US" spc="-150" dirty="0" smtClean="0">
                <a:latin typeface="+mn-lt"/>
              </a:rPr>
              <a:t>의 결여</a:t>
            </a:r>
            <a:r>
              <a:rPr lang="en-US" altLang="ko-KR" spc="-150" dirty="0" smtClean="0">
                <a:latin typeface="+mn-lt"/>
              </a:rPr>
              <a:t>(</a:t>
            </a:r>
            <a:r>
              <a:rPr lang="ko-KR" altLang="en-US" spc="-150" dirty="0" smtClean="0">
                <a:latin typeface="+mn-lt"/>
              </a:rPr>
              <a:t>논문준비계획서 등의 부재</a:t>
            </a:r>
            <a:r>
              <a:rPr lang="en-US" altLang="ko-KR" spc="-150" dirty="0" smtClean="0">
                <a:latin typeface="+mn-lt"/>
              </a:rPr>
              <a:t>) – </a:t>
            </a:r>
            <a:r>
              <a:rPr lang="ko-KR" altLang="en-US" spc="-150" dirty="0" smtClean="0">
                <a:latin typeface="+mn-lt"/>
              </a:rPr>
              <a:t>준비자세없이</a:t>
            </a:r>
            <a:r>
              <a:rPr lang="en-US" altLang="ko-KR" spc="-150" dirty="0" smtClean="0">
                <a:latin typeface="+mn-lt"/>
              </a:rPr>
              <a:t>/</a:t>
            </a:r>
            <a:r>
              <a:rPr lang="ko-KR" altLang="en-US" spc="-150" dirty="0" smtClean="0">
                <a:latin typeface="+mn-lt"/>
              </a:rPr>
              <a:t>시간에 쫓겨서</a:t>
            </a:r>
            <a:endParaRPr lang="en-US" altLang="ko-KR" spc="-150" dirty="0" smtClean="0">
              <a:latin typeface="+mn-lt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W"/>
            </a:pPr>
            <a:r>
              <a:rPr lang="ko-KR" altLang="en-US" spc="-150" dirty="0" smtClean="0">
                <a:latin typeface="+mn-lt"/>
              </a:rPr>
              <a:t>논문 내용을 명료하게 논리적으로 하지 않고 </a:t>
            </a:r>
            <a:r>
              <a:rPr lang="ko-KR" altLang="en-US" spc="-150" dirty="0" err="1" smtClean="0">
                <a:latin typeface="+mn-lt"/>
              </a:rPr>
              <a:t>극장식으로</a:t>
            </a:r>
            <a:r>
              <a:rPr lang="ko-KR" altLang="en-US" spc="-150" dirty="0" smtClean="0">
                <a:latin typeface="+mn-lt"/>
              </a:rPr>
              <a:t> 나열만 하는 경우</a:t>
            </a:r>
            <a:endParaRPr lang="en-US" altLang="ko-KR" spc="-150" dirty="0" smtClean="0">
              <a:latin typeface="+mn-lt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W"/>
            </a:pPr>
            <a:r>
              <a:rPr lang="ko-KR" altLang="en-US" spc="-150" dirty="0" smtClean="0">
                <a:latin typeface="+mn-lt"/>
              </a:rPr>
              <a:t>자신이 연구한 것과 기존 </a:t>
            </a:r>
            <a:r>
              <a:rPr lang="ko-KR" altLang="en-US" spc="-150" dirty="0" err="1" smtClean="0">
                <a:latin typeface="+mn-lt"/>
              </a:rPr>
              <a:t>연구간의</a:t>
            </a:r>
            <a:r>
              <a:rPr lang="ko-KR" altLang="en-US" spc="-150" dirty="0" smtClean="0">
                <a:latin typeface="+mn-lt"/>
              </a:rPr>
              <a:t> 경계가 불분명</a:t>
            </a:r>
            <a:r>
              <a:rPr lang="en-US" altLang="ko-KR" spc="-150" dirty="0" smtClean="0">
                <a:latin typeface="+mn-lt"/>
              </a:rPr>
              <a:t>/</a:t>
            </a:r>
            <a:r>
              <a:rPr lang="ko-KR" altLang="en-US" spc="-150" dirty="0" smtClean="0">
                <a:latin typeface="+mn-lt"/>
              </a:rPr>
              <a:t>인용 누락 </a:t>
            </a:r>
            <a:r>
              <a:rPr lang="en-US" altLang="ko-KR" spc="-150" dirty="0" smtClean="0">
                <a:latin typeface="+mn-lt"/>
              </a:rPr>
              <a:t>– </a:t>
            </a:r>
            <a:r>
              <a:rPr lang="ko-KR" altLang="en-US" spc="-150" dirty="0" smtClean="0">
                <a:latin typeface="+mn-lt"/>
              </a:rPr>
              <a:t>표절 문제 발생 가능 </a:t>
            </a:r>
            <a:endParaRPr lang="en-US" altLang="ko-KR" spc="-150" dirty="0" smtClean="0">
              <a:latin typeface="+mn-lt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W"/>
            </a:pPr>
            <a:r>
              <a:rPr lang="ko-KR" altLang="en-US" spc="-150" dirty="0" smtClean="0">
                <a:latin typeface="+mn-lt"/>
              </a:rPr>
              <a:t>논문의 핵심을 잃어버린 논리 전개 </a:t>
            </a:r>
            <a:r>
              <a:rPr lang="en-US" altLang="ko-KR" spc="-150" dirty="0" smtClean="0">
                <a:latin typeface="+mn-lt"/>
              </a:rPr>
              <a:t>– </a:t>
            </a:r>
            <a:r>
              <a:rPr lang="ko-KR" altLang="en-US" spc="-150" dirty="0" smtClean="0">
                <a:latin typeface="+mn-lt"/>
              </a:rPr>
              <a:t>주장하고자 하는 내용이 논문작성과정에 소멸</a:t>
            </a:r>
            <a:endParaRPr lang="en-US" altLang="ko-KR" spc="-150" dirty="0" smtClean="0">
              <a:latin typeface="+mn-lt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W"/>
            </a:pPr>
            <a:r>
              <a:rPr lang="ko-KR" altLang="en-US" spc="-150" dirty="0" err="1" smtClean="0">
                <a:latin typeface="+mn-lt"/>
              </a:rPr>
              <a:t>논문형식의</a:t>
            </a:r>
            <a:r>
              <a:rPr lang="ko-KR" altLang="en-US" spc="-150" dirty="0" smtClean="0">
                <a:latin typeface="+mn-lt"/>
              </a:rPr>
              <a:t> 불합치</a:t>
            </a:r>
            <a:r>
              <a:rPr lang="en-US" altLang="ko-KR" spc="-150" dirty="0" smtClean="0">
                <a:latin typeface="+mn-lt"/>
              </a:rPr>
              <a:t>/</a:t>
            </a:r>
            <a:r>
              <a:rPr lang="ko-KR" altLang="en-US" spc="-150" dirty="0" err="1" smtClean="0">
                <a:latin typeface="+mn-lt"/>
              </a:rPr>
              <a:t>내용중복</a:t>
            </a:r>
            <a:r>
              <a:rPr lang="en-US" altLang="ko-KR" spc="-150" dirty="0" smtClean="0">
                <a:latin typeface="+mn-lt"/>
              </a:rPr>
              <a:t>/</a:t>
            </a:r>
            <a:r>
              <a:rPr lang="ko-KR" altLang="en-US" spc="-150" dirty="0" smtClean="0">
                <a:latin typeface="+mn-lt"/>
              </a:rPr>
              <a:t>중언부언</a:t>
            </a:r>
            <a:r>
              <a:rPr lang="en-US" altLang="ko-KR" spc="-150" dirty="0" smtClean="0">
                <a:latin typeface="+mn-lt"/>
              </a:rPr>
              <a:t>/</a:t>
            </a:r>
            <a:r>
              <a:rPr lang="ko-KR" altLang="en-US" spc="-150" dirty="0" err="1" smtClean="0">
                <a:latin typeface="+mn-lt"/>
              </a:rPr>
              <a:t>문장간</a:t>
            </a:r>
            <a:r>
              <a:rPr lang="ko-KR" altLang="en-US" spc="-150" dirty="0" smtClean="0">
                <a:latin typeface="+mn-lt"/>
              </a:rPr>
              <a:t> 모순</a:t>
            </a:r>
            <a:r>
              <a:rPr lang="en-US" altLang="ko-KR" spc="-150" dirty="0">
                <a:latin typeface="+mn-lt"/>
              </a:rPr>
              <a:t>/</a:t>
            </a:r>
            <a:r>
              <a:rPr lang="ko-KR" altLang="en-US" spc="-150" dirty="0" err="1" smtClean="0">
                <a:latin typeface="+mn-lt"/>
              </a:rPr>
              <a:t>오탈자</a:t>
            </a:r>
            <a:r>
              <a:rPr lang="ko-KR" altLang="en-US" spc="-150" dirty="0" smtClean="0">
                <a:latin typeface="+mn-lt"/>
              </a:rPr>
              <a:t> 등 문제 심각</a:t>
            </a:r>
            <a:endParaRPr lang="en-US" altLang="ko-KR" spc="-150" dirty="0" smtClean="0">
              <a:latin typeface="+mn-lt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W"/>
            </a:pPr>
            <a:r>
              <a:rPr lang="ko-KR" altLang="en-US" spc="-150" dirty="0" smtClean="0">
                <a:latin typeface="+mn-lt"/>
              </a:rPr>
              <a:t>그림</a:t>
            </a:r>
            <a:r>
              <a:rPr lang="en-US" altLang="ko-KR" spc="-150" dirty="0" smtClean="0">
                <a:latin typeface="+mn-lt"/>
              </a:rPr>
              <a:t>/</a:t>
            </a:r>
            <a:r>
              <a:rPr lang="ko-KR" altLang="en-US" spc="-150" dirty="0" smtClean="0">
                <a:latin typeface="+mn-lt"/>
              </a:rPr>
              <a:t>표 탈락 또는 설명의 부족 </a:t>
            </a:r>
            <a:r>
              <a:rPr lang="en-US" altLang="ko-KR" spc="-150" dirty="0" smtClean="0">
                <a:latin typeface="+mn-lt"/>
              </a:rPr>
              <a:t>– </a:t>
            </a:r>
            <a:r>
              <a:rPr lang="ko-KR" altLang="en-US" spc="-150" dirty="0" smtClean="0">
                <a:latin typeface="+mn-lt"/>
              </a:rPr>
              <a:t>왜 넣었을까</a:t>
            </a:r>
            <a:r>
              <a:rPr lang="en-US" altLang="ko-KR" spc="-150" dirty="0" smtClean="0">
                <a:latin typeface="+mn-lt"/>
              </a:rPr>
              <a:t>?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W"/>
            </a:pPr>
            <a:r>
              <a:rPr lang="ko-KR" altLang="en-US" spc="-150" dirty="0" smtClean="0">
                <a:latin typeface="+mn-lt"/>
              </a:rPr>
              <a:t>결론이 서론이나 요약을 반복</a:t>
            </a:r>
            <a:r>
              <a:rPr lang="en-US" altLang="ko-KR" spc="-150" dirty="0" smtClean="0">
                <a:latin typeface="+mn-lt"/>
              </a:rPr>
              <a:t>/</a:t>
            </a:r>
            <a:r>
              <a:rPr lang="ko-KR" altLang="en-US" spc="-150" dirty="0" smtClean="0">
                <a:latin typeface="+mn-lt"/>
              </a:rPr>
              <a:t>중복 </a:t>
            </a:r>
            <a:r>
              <a:rPr lang="en-US" altLang="ko-KR" spc="-150" dirty="0" smtClean="0">
                <a:latin typeface="+mn-lt"/>
              </a:rPr>
              <a:t>– </a:t>
            </a:r>
            <a:r>
              <a:rPr lang="ko-KR" altLang="en-US" spc="-150" dirty="0" smtClean="0">
                <a:latin typeface="+mn-lt"/>
              </a:rPr>
              <a:t>앞 에서 새로운 지식  도출</a:t>
            </a:r>
            <a:r>
              <a:rPr lang="en-US" altLang="ko-KR" spc="-150" dirty="0" smtClean="0">
                <a:latin typeface="+mn-lt"/>
                <a:sym typeface="Wingdings" panose="05000000000000000000" pitchFamily="2" charset="2"/>
              </a:rPr>
              <a:t></a:t>
            </a:r>
            <a:r>
              <a:rPr lang="ko-KR" altLang="en-US" spc="-150" dirty="0" smtClean="0">
                <a:latin typeface="+mn-lt"/>
                <a:sym typeface="Wingdings" panose="05000000000000000000" pitchFamily="2" charset="2"/>
              </a:rPr>
              <a:t>결론에서 </a:t>
            </a:r>
            <a:r>
              <a:rPr lang="ko-KR" altLang="en-US" spc="-150" dirty="0" err="1" smtClean="0">
                <a:latin typeface="+mn-lt"/>
                <a:sym typeface="Wingdings" panose="05000000000000000000" pitchFamily="2" charset="2"/>
              </a:rPr>
              <a:t>주장내용</a:t>
            </a:r>
            <a:r>
              <a:rPr lang="ko-KR" altLang="en-US" spc="-150" dirty="0" smtClean="0">
                <a:latin typeface="+mn-lt"/>
                <a:sym typeface="Wingdings" panose="05000000000000000000" pitchFamily="2" charset="2"/>
              </a:rPr>
              <a:t> 기술</a:t>
            </a:r>
            <a:endParaRPr lang="ko-KR" altLang="en-US" spc="-15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244622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4"/>
          <p:cNvSpPr>
            <a:spLocks noGrp="1"/>
          </p:cNvSpPr>
          <p:nvPr>
            <p:ph type="title"/>
          </p:nvPr>
        </p:nvSpPr>
        <p:spPr>
          <a:xfrm>
            <a:off x="385762" y="214290"/>
            <a:ext cx="6615130" cy="500058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논문 작성시 흔히 발견되는 오류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8541" y="1196752"/>
            <a:ext cx="8037778" cy="3867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W"/>
            </a:pPr>
            <a:r>
              <a:rPr lang="ko-KR" altLang="en-US" sz="2000" b="1" spc="-150" dirty="0" smtClean="0">
                <a:latin typeface="+mn-lt"/>
              </a:rPr>
              <a:t>논문을 잘 쓰기 위한 </a:t>
            </a:r>
            <a:r>
              <a:rPr lang="en-US" altLang="ko-KR" sz="2000" b="1" spc="-150" dirty="0" smtClean="0">
                <a:latin typeface="+mn-lt"/>
              </a:rPr>
              <a:t>Tip!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b="1" spc="-150" dirty="0" smtClean="0">
                <a:latin typeface="+mn-lt"/>
              </a:rPr>
              <a:t>주관과 편견을 배제하고 읽는 관객의 입장에서 기술하라</a:t>
            </a:r>
            <a:endParaRPr lang="en-US" altLang="ko-KR" sz="2000" b="1" spc="-150" dirty="0" smtClean="0">
              <a:latin typeface="+mn-lt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b="1" spc="-150" dirty="0" smtClean="0">
                <a:latin typeface="+mn-lt"/>
              </a:rPr>
              <a:t>완성된 논문은 </a:t>
            </a:r>
            <a:r>
              <a:rPr lang="ko-KR" altLang="en-US" sz="2000" b="1" spc="-150" dirty="0" err="1" smtClean="0">
                <a:latin typeface="+mn-lt"/>
              </a:rPr>
              <a:t>일생동안</a:t>
            </a:r>
            <a:r>
              <a:rPr lang="ko-KR" altLang="en-US" sz="2000" b="1" spc="-150" dirty="0" smtClean="0">
                <a:latin typeface="+mn-lt"/>
              </a:rPr>
              <a:t> 자신을 비추는 面鏡이라는 사실을 자각하라</a:t>
            </a:r>
            <a:endParaRPr lang="en-US" altLang="ko-KR" sz="2000" b="1" spc="-150" dirty="0" smtClean="0">
              <a:latin typeface="+mn-lt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b="1" spc="-150" dirty="0" smtClean="0">
                <a:latin typeface="+mn-lt"/>
              </a:rPr>
              <a:t>너무 완벽</a:t>
            </a:r>
            <a:r>
              <a:rPr lang="en-US" altLang="ko-KR" sz="2000" b="1" spc="-150" dirty="0" smtClean="0">
                <a:latin typeface="+mn-lt"/>
              </a:rPr>
              <a:t>/</a:t>
            </a:r>
            <a:r>
              <a:rPr lang="ko-KR" altLang="en-US" sz="2000" b="1" spc="-150" dirty="0" smtClean="0">
                <a:latin typeface="+mn-lt"/>
              </a:rPr>
              <a:t>훌륭한 논문을 욕심내지 마라 </a:t>
            </a:r>
            <a:r>
              <a:rPr lang="en-US" altLang="ko-KR" sz="2000" b="1" spc="-150" dirty="0" smtClean="0">
                <a:latin typeface="+mn-lt"/>
              </a:rPr>
              <a:t>– </a:t>
            </a:r>
            <a:r>
              <a:rPr lang="ko-KR" altLang="en-US" sz="2000" b="1" spc="-150" dirty="0" smtClean="0">
                <a:latin typeface="+mn-lt"/>
              </a:rPr>
              <a:t>시간도 없고 재료도 없다</a:t>
            </a:r>
            <a:endParaRPr lang="en-US" altLang="ko-KR" sz="2000" b="1" spc="-150" dirty="0" smtClean="0">
              <a:latin typeface="+mn-lt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b="1" spc="-150" dirty="0" smtClean="0">
                <a:latin typeface="+mn-lt"/>
              </a:rPr>
              <a:t>쉽게 쓰라 </a:t>
            </a:r>
            <a:endParaRPr lang="en-US" altLang="ko-KR" sz="2000" b="1" spc="-150" dirty="0" smtClean="0">
              <a:latin typeface="+mn-lt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b="1" spc="-150" dirty="0" smtClean="0">
                <a:latin typeface="+mn-lt"/>
              </a:rPr>
              <a:t>많이 읽어라 </a:t>
            </a:r>
            <a:endParaRPr lang="en-US" altLang="ko-KR" sz="2000" b="1" spc="-150" dirty="0" smtClean="0">
              <a:latin typeface="+mn-lt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b="1" spc="-150" dirty="0" smtClean="0">
                <a:latin typeface="+mn-lt"/>
              </a:rPr>
              <a:t>완성된 논문은 재산이자 미래 약진을 위한 </a:t>
            </a:r>
            <a:r>
              <a:rPr lang="ko-KR" altLang="en-US" sz="2000" b="1" spc="-150" dirty="0" err="1" smtClean="0">
                <a:latin typeface="+mn-lt"/>
              </a:rPr>
              <a:t>자원임을</a:t>
            </a:r>
            <a:r>
              <a:rPr lang="ko-KR" altLang="en-US" sz="2000" b="1" spc="-150" dirty="0" smtClean="0">
                <a:latin typeface="+mn-lt"/>
              </a:rPr>
              <a:t> 명심하라</a:t>
            </a:r>
            <a:endParaRPr lang="en-US" altLang="ko-KR" sz="2000" b="1" spc="-150" dirty="0" smtClean="0">
              <a:latin typeface="+mn-lt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b="1" spc="-150" dirty="0" smtClean="0">
                <a:latin typeface="+mn-lt"/>
              </a:rPr>
              <a:t>논문 지도교수를 아주 많이 괴롭혀라</a:t>
            </a:r>
            <a:endParaRPr lang="ko-KR" altLang="en-US" sz="2000" b="1" spc="-15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96736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4"/>
          <p:cNvSpPr>
            <a:spLocks noGrp="1"/>
          </p:cNvSpPr>
          <p:nvPr>
            <p:ph type="title"/>
          </p:nvPr>
        </p:nvSpPr>
        <p:spPr>
          <a:xfrm>
            <a:off x="385762" y="214290"/>
            <a:ext cx="6615130" cy="500058"/>
          </a:xfrm>
        </p:spPr>
        <p:txBody>
          <a:bodyPr/>
          <a:lstStyle/>
          <a:p>
            <a:r>
              <a:rPr lang="ko-KR" altLang="en-US" dirty="0" smtClean="0"/>
              <a:t>부록 </a:t>
            </a:r>
            <a:r>
              <a:rPr lang="en-US" altLang="ko-KR" dirty="0" smtClean="0"/>
              <a:t>1. </a:t>
            </a:r>
            <a:r>
              <a:rPr lang="ko-KR" altLang="en-US" dirty="0" smtClean="0"/>
              <a:t>학위논문 심사기준 예시</a:t>
            </a: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2221125"/>
              </p:ext>
            </p:extLst>
          </p:nvPr>
        </p:nvGraphicFramePr>
        <p:xfrm>
          <a:off x="0" y="980728"/>
          <a:ext cx="9144000" cy="5877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3728">
                  <a:extLst>
                    <a:ext uri="{9D8B030D-6E8A-4147-A177-3AD203B41FA5}">
                      <a16:colId xmlns:a16="http://schemas.microsoft.com/office/drawing/2014/main" xmlns="" val="1381408857"/>
                    </a:ext>
                  </a:extLst>
                </a:gridCol>
                <a:gridCol w="7020272">
                  <a:extLst>
                    <a:ext uri="{9D8B030D-6E8A-4147-A177-3AD203B41FA5}">
                      <a16:colId xmlns:a16="http://schemas.microsoft.com/office/drawing/2014/main" xmlns="" val="1802178521"/>
                    </a:ext>
                  </a:extLst>
                </a:gridCol>
              </a:tblGrid>
              <a:tr h="81440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심사영역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심사 내용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038285123"/>
                  </a:ext>
                </a:extLst>
              </a:tr>
              <a:tr h="12348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연구 주제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dirty="0" smtClean="0"/>
                        <a:t>주제 선정의 독창성 및 참신성</a:t>
                      </a:r>
                      <a:endParaRPr lang="en-US" altLang="ko-KR" dirty="0" smtClean="0"/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dirty="0" smtClean="0"/>
                        <a:t>용어 사용의 적절성 및 타당성</a:t>
                      </a:r>
                      <a:endParaRPr lang="en-US" altLang="ko-KR" dirty="0" smtClean="0"/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dirty="0" smtClean="0"/>
                        <a:t>연구 필요성의 명료성과 설득력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21381115"/>
                  </a:ext>
                </a:extLst>
              </a:tr>
              <a:tr h="16052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연구 내용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dirty="0" err="1" smtClean="0"/>
                        <a:t>연구내용과</a:t>
                      </a:r>
                      <a:r>
                        <a:rPr lang="ko-KR" altLang="en-US" dirty="0" smtClean="0"/>
                        <a:t> 연구방법의 적절성</a:t>
                      </a:r>
                      <a:endParaRPr lang="en-US" altLang="ko-KR" dirty="0" smtClean="0"/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dirty="0" err="1" smtClean="0"/>
                        <a:t>논리전개와</a:t>
                      </a:r>
                      <a:r>
                        <a:rPr lang="ko-KR" altLang="en-US" dirty="0" smtClean="0"/>
                        <a:t> 주제의 정합성</a:t>
                      </a:r>
                      <a:endParaRPr lang="en-US" altLang="ko-KR" dirty="0" smtClean="0"/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dirty="0" smtClean="0"/>
                        <a:t>관련 문헌과 자료 분석의 </a:t>
                      </a:r>
                      <a:r>
                        <a:rPr lang="ko-KR" altLang="en-US" dirty="0" err="1" smtClean="0"/>
                        <a:t>충실성</a:t>
                      </a:r>
                      <a:endParaRPr lang="en-US" altLang="ko-KR" dirty="0" smtClean="0"/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dirty="0" smtClean="0"/>
                        <a:t>선행연구 성과에 대한 이해도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991988171"/>
                  </a:ext>
                </a:extLst>
              </a:tr>
              <a:tr h="12348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논문</a:t>
                      </a:r>
                      <a:r>
                        <a:rPr lang="ko-KR" altLang="en-US" baseline="0" dirty="0" smtClean="0"/>
                        <a:t> 형식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dirty="0" smtClean="0"/>
                        <a:t>원고 작성 양식의 준수 여부</a:t>
                      </a:r>
                      <a:endParaRPr lang="en-US" altLang="ko-KR" dirty="0" smtClean="0"/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dirty="0" err="1" smtClean="0"/>
                        <a:t>논문형식과</a:t>
                      </a:r>
                      <a:r>
                        <a:rPr lang="ko-KR" altLang="en-US" dirty="0" smtClean="0"/>
                        <a:t> 참고문헌 인용의 정확성</a:t>
                      </a:r>
                      <a:endParaRPr lang="en-US" altLang="ko-KR" dirty="0" smtClean="0"/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dirty="0" smtClean="0"/>
                        <a:t>논문 형식과 전개의 완성도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15522471"/>
                  </a:ext>
                </a:extLst>
              </a:tr>
              <a:tr h="4939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학문적 가치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     </a:t>
                      </a:r>
                      <a:r>
                        <a:rPr lang="ko-KR" altLang="en-US" dirty="0" smtClean="0"/>
                        <a:t>연구결과의 학문적 기여도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정책 </a:t>
                      </a:r>
                      <a:r>
                        <a:rPr lang="ko-KR" altLang="en-US" dirty="0" err="1" smtClean="0"/>
                        <a:t>제안성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805391046"/>
                  </a:ext>
                </a:extLst>
              </a:tr>
              <a:tr h="4939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연구 윤리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     연구 윤리 준수 여부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17307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22945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부록</a:t>
            </a:r>
            <a:r>
              <a:rPr lang="en-US" altLang="ko-KR" dirty="0" smtClean="0"/>
              <a:t>2. </a:t>
            </a:r>
            <a:r>
              <a:rPr lang="ko-KR" altLang="en-US" dirty="0" err="1" smtClean="0"/>
              <a:t>논문양식</a:t>
            </a:r>
            <a:r>
              <a:rPr lang="ko-KR" altLang="en-US" dirty="0" smtClean="0"/>
              <a:t> 규격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7544" y="1268760"/>
            <a:ext cx="1502334" cy="369332"/>
          </a:xfrm>
          <a:prstGeom prst="rect">
            <a:avLst/>
          </a:prstGeom>
          <a:solidFill>
            <a:srgbClr val="FFC67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논문규격 예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6" name="_x258674600"/>
          <p:cNvSpPr>
            <a:spLocks noChangeShapeType="1"/>
          </p:cNvSpPr>
          <p:nvPr/>
        </p:nvSpPr>
        <p:spPr bwMode="auto">
          <a:xfrm>
            <a:off x="6284913" y="6246813"/>
            <a:ext cx="7937" cy="3449637"/>
          </a:xfrm>
          <a:prstGeom prst="line">
            <a:avLst/>
          </a:prstGeom>
          <a:noFill/>
          <a:ln w="7112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" name="_x258923032"/>
          <p:cNvSpPr>
            <a:spLocks noChangeShapeType="1"/>
          </p:cNvSpPr>
          <p:nvPr/>
        </p:nvSpPr>
        <p:spPr bwMode="auto">
          <a:xfrm>
            <a:off x="6437313" y="6399213"/>
            <a:ext cx="7937" cy="3449637"/>
          </a:xfrm>
          <a:prstGeom prst="line">
            <a:avLst/>
          </a:prstGeom>
          <a:noFill/>
          <a:ln w="7112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8" name="Rectangle 13"/>
          <p:cNvSpPr>
            <a:spLocks noChangeArrowheads="1"/>
          </p:cNvSpPr>
          <p:nvPr/>
        </p:nvSpPr>
        <p:spPr bwMode="auto">
          <a:xfrm>
            <a:off x="459196" y="1772816"/>
            <a:ext cx="3824772" cy="489364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lvl="0" algn="r" eaLnBrk="0" latinLnBrk="0" hangingPunct="0"/>
            <a:r>
              <a:rPr lang="en-US" altLang="ko-KR" sz="1600" dirty="0" smtClean="0">
                <a:solidFill>
                  <a:srgbClr val="000000"/>
                </a:solidFill>
                <a:ea typeface="문화바탕"/>
              </a:rPr>
              <a:t>3cm</a:t>
            </a:r>
          </a:p>
          <a:p>
            <a:pPr lvl="0" algn="ctr" eaLnBrk="0" latinLnBrk="0" hangingPunct="0"/>
            <a:r>
              <a:rPr lang="ko-KR" altLang="en-US" sz="1600" dirty="0" smtClean="0">
                <a:solidFill>
                  <a:srgbClr val="000000"/>
                </a:solidFill>
                <a:ea typeface="문화바탕"/>
              </a:rPr>
              <a:t>석사학위 논문</a:t>
            </a:r>
            <a:endParaRPr lang="en-US" altLang="ko-KR" sz="1600" dirty="0" smtClean="0">
              <a:solidFill>
                <a:srgbClr val="000000"/>
              </a:solidFill>
              <a:ea typeface="문화바탕"/>
            </a:endParaRPr>
          </a:p>
          <a:p>
            <a:pPr lvl="0" algn="r" eaLnBrk="0" latinLnBrk="0" hangingPunct="0"/>
            <a:r>
              <a:rPr lang="en-US" altLang="ko-KR" sz="1600" dirty="0" smtClean="0">
                <a:solidFill>
                  <a:srgbClr val="000000"/>
                </a:solidFill>
                <a:ea typeface="문화바탕"/>
              </a:rPr>
              <a:t>1.5cm</a:t>
            </a:r>
          </a:p>
          <a:p>
            <a:pPr lvl="0" algn="ctr" eaLnBrk="0" latinLnBrk="0" hangingPunct="0"/>
            <a:r>
              <a:rPr lang="ko-KR" altLang="en-US" sz="1600" dirty="0" smtClean="0">
                <a:solidFill>
                  <a:srgbClr val="000000"/>
                </a:solidFill>
                <a:ea typeface="문화바탕"/>
              </a:rPr>
              <a:t>논 </a:t>
            </a:r>
            <a:r>
              <a:rPr lang="ko-KR" altLang="en-US" sz="1600" dirty="0">
                <a:solidFill>
                  <a:srgbClr val="000000"/>
                </a:solidFill>
                <a:ea typeface="문화바탕"/>
              </a:rPr>
              <a:t>문 제 목</a:t>
            </a:r>
            <a:endParaRPr lang="ko-KR" altLang="en-US" sz="1600" dirty="0"/>
          </a:p>
          <a:p>
            <a:pPr lvl="0" algn="r" eaLnBrk="0" latinLnBrk="0" hangingPunct="0"/>
            <a:r>
              <a:rPr lang="en-US" altLang="ko-KR" sz="1600" dirty="0">
                <a:solidFill>
                  <a:srgbClr val="000000"/>
                </a:solidFill>
                <a:ea typeface="문화바탕"/>
              </a:rPr>
              <a:t>1cm</a:t>
            </a:r>
            <a:endParaRPr lang="en-US" altLang="ko-KR" sz="1600" dirty="0"/>
          </a:p>
          <a:p>
            <a:pPr lvl="0" algn="ctr" eaLnBrk="0" latinLnBrk="0" hangingPunct="0"/>
            <a:r>
              <a:rPr lang="en-US" altLang="ko-KR" sz="1600" dirty="0">
                <a:solidFill>
                  <a:srgbClr val="000000"/>
                </a:solidFill>
                <a:ea typeface="문화바탕"/>
              </a:rPr>
              <a:t>-</a:t>
            </a:r>
            <a:r>
              <a:rPr lang="ko-KR" altLang="en-US" sz="1600" dirty="0">
                <a:solidFill>
                  <a:srgbClr val="000000"/>
                </a:solidFill>
                <a:ea typeface="문화바탕"/>
              </a:rPr>
              <a:t>부제목</a:t>
            </a:r>
            <a:r>
              <a:rPr lang="en-US" altLang="ko-KR" sz="1600" dirty="0">
                <a:solidFill>
                  <a:srgbClr val="000000"/>
                </a:solidFill>
                <a:ea typeface="문화바탕"/>
              </a:rPr>
              <a:t>-</a:t>
            </a:r>
            <a:endParaRPr lang="en-US" altLang="ko-KR" sz="1600" dirty="0"/>
          </a:p>
          <a:p>
            <a:pPr lvl="0" algn="r" eaLnBrk="0" latinLnBrk="0" hangingPunct="0"/>
            <a:r>
              <a:rPr lang="en-US" altLang="ko-KR" sz="1600" dirty="0">
                <a:solidFill>
                  <a:srgbClr val="000000"/>
                </a:solidFill>
                <a:ea typeface="문화바탕"/>
              </a:rPr>
              <a:t>3.5cm</a:t>
            </a:r>
            <a:endParaRPr lang="en-US" altLang="ko-KR" sz="1600" dirty="0"/>
          </a:p>
          <a:p>
            <a:pPr lvl="0" algn="just" eaLnBrk="0" latinLnBrk="0" hangingPunct="0"/>
            <a:r>
              <a:rPr lang="en-US" altLang="ko-KR" sz="1600" dirty="0">
                <a:solidFill>
                  <a:srgbClr val="000000"/>
                </a:solidFill>
                <a:latin typeface="Arial"/>
              </a:rPr>
              <a:t> </a:t>
            </a:r>
            <a:r>
              <a:rPr lang="en-US" altLang="ko-KR" sz="1600" dirty="0">
                <a:solidFill>
                  <a:srgbClr val="000000"/>
                </a:solidFill>
              </a:rPr>
              <a:t> </a:t>
            </a:r>
            <a:endParaRPr lang="en-US" altLang="ko-KR" sz="1600" dirty="0"/>
          </a:p>
          <a:p>
            <a:pPr lvl="1" algn="ctr" eaLnBrk="0" latinLnBrk="0" hangingPunct="0"/>
            <a:r>
              <a:rPr lang="ko-KR" altLang="en-US" sz="1600" dirty="0">
                <a:solidFill>
                  <a:srgbClr val="000000"/>
                </a:solidFill>
                <a:ea typeface="문화바탕"/>
              </a:rPr>
              <a:t>지도교수 ○ ○ ○</a:t>
            </a:r>
            <a:endParaRPr lang="ko-KR" altLang="en-US" sz="1600" dirty="0"/>
          </a:p>
          <a:p>
            <a:pPr lvl="0" algn="r" eaLnBrk="0" latinLnBrk="0" hangingPunct="0"/>
            <a:r>
              <a:rPr lang="en-US" altLang="ko-KR" sz="1600" dirty="0" smtClean="0">
                <a:solidFill>
                  <a:srgbClr val="000000"/>
                </a:solidFill>
                <a:ea typeface="문화바탕"/>
              </a:rPr>
              <a:t>7cm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문화바탕"/>
              </a:rPr>
              <a:t>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</a:rPr>
              <a:t> 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1" algn="ctr" eaLnBrk="0" latinLnBrk="0" hangingPunct="0"/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문화바탕"/>
              </a:rPr>
              <a:t>동국대학교국제정보보호대학원</a:t>
            </a:r>
            <a:endParaRPr kumimoji="1" lang="ko-KR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문화바탕"/>
              </a:rPr>
              <a:t>1cm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</a:rPr>
              <a:t> 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문화바탕"/>
              </a:rPr>
              <a:t>○ ○ ○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문화바탕"/>
              </a:rPr>
              <a:t>학과</a:t>
            </a:r>
            <a:endParaRPr kumimoji="1" lang="ko-KR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</a:rPr>
              <a:t> 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문화바탕"/>
              </a:rPr>
              <a:t>1cm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문화바탕"/>
              </a:rPr>
              <a:t>○ ○ ○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문화바탕"/>
              </a:rPr>
              <a:t>1cm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문화바탕"/>
              </a:rPr>
              <a:t>2 ○ 1 ○ ←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문화바탕"/>
              </a:rPr>
              <a:t>교육부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문화바탕"/>
              </a:rPr>
              <a:t>학위등록년도표기</a:t>
            </a:r>
            <a:endParaRPr kumimoji="1" lang="ko-KR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문화바탕"/>
              </a:rPr>
              <a:t>3cm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0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7" name="_x192997936"/>
          <p:cNvSpPr>
            <a:spLocks noChangeArrowheads="1"/>
          </p:cNvSpPr>
          <p:nvPr/>
        </p:nvSpPr>
        <p:spPr bwMode="auto">
          <a:xfrm>
            <a:off x="6096025" y="1772816"/>
            <a:ext cx="1284287" cy="4858023"/>
          </a:xfrm>
          <a:prstGeom prst="rect">
            <a:avLst/>
          </a:prstGeom>
          <a:noFill/>
          <a:ln w="7112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38" name="_x192999776"/>
          <p:cNvSpPr>
            <a:spLocks noChangeShapeType="1"/>
          </p:cNvSpPr>
          <p:nvPr/>
        </p:nvSpPr>
        <p:spPr bwMode="auto">
          <a:xfrm>
            <a:off x="6696100" y="4725144"/>
            <a:ext cx="1" cy="513348"/>
          </a:xfrm>
          <a:prstGeom prst="line">
            <a:avLst/>
          </a:prstGeom>
          <a:noFill/>
          <a:ln w="7112">
            <a:solidFill>
              <a:srgbClr val="000000"/>
            </a:solidFill>
            <a:round/>
            <a:headEnd type="triangl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39" name="_x193002576"/>
          <p:cNvSpPr>
            <a:spLocks noChangeShapeType="1"/>
          </p:cNvSpPr>
          <p:nvPr/>
        </p:nvSpPr>
        <p:spPr bwMode="auto">
          <a:xfrm>
            <a:off x="6705625" y="6024729"/>
            <a:ext cx="0" cy="572623"/>
          </a:xfrm>
          <a:prstGeom prst="line">
            <a:avLst/>
          </a:prstGeom>
          <a:noFill/>
          <a:ln w="7112">
            <a:solidFill>
              <a:srgbClr val="000000"/>
            </a:solidFill>
            <a:round/>
            <a:headEnd type="triangl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40" name="_x193001456"/>
          <p:cNvSpPr>
            <a:spLocks noChangeShapeType="1"/>
          </p:cNvSpPr>
          <p:nvPr/>
        </p:nvSpPr>
        <p:spPr bwMode="auto">
          <a:xfrm>
            <a:off x="6696100" y="1789345"/>
            <a:ext cx="22225" cy="559535"/>
          </a:xfrm>
          <a:prstGeom prst="line">
            <a:avLst/>
          </a:prstGeom>
          <a:noFill/>
          <a:ln w="7112">
            <a:solidFill>
              <a:srgbClr val="000000"/>
            </a:solidFill>
            <a:round/>
            <a:headEnd type="triangl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3315" name="TextBox 13314"/>
          <p:cNvSpPr txBox="1"/>
          <p:nvPr/>
        </p:nvSpPr>
        <p:spPr>
          <a:xfrm>
            <a:off x="2483768" y="1340768"/>
            <a:ext cx="64633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표</a:t>
            </a:r>
            <a:r>
              <a:rPr lang="ko-KR" altLang="en-US" dirty="0"/>
              <a:t>지</a:t>
            </a:r>
          </a:p>
        </p:txBody>
      </p:sp>
      <p:sp>
        <p:nvSpPr>
          <p:cNvPr id="13316" name="TextBox 13315"/>
          <p:cNvSpPr txBox="1"/>
          <p:nvPr/>
        </p:nvSpPr>
        <p:spPr>
          <a:xfrm>
            <a:off x="6287125" y="134076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/>
              <a:t>등표지</a:t>
            </a:r>
            <a:endParaRPr lang="ko-KR" altLang="en-US" dirty="0"/>
          </a:p>
        </p:txBody>
      </p:sp>
      <p:sp>
        <p:nvSpPr>
          <p:cNvPr id="13317" name="TextBox 13316"/>
          <p:cNvSpPr txBox="1"/>
          <p:nvPr/>
        </p:nvSpPr>
        <p:spPr>
          <a:xfrm>
            <a:off x="6804248" y="1916832"/>
            <a:ext cx="64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2cm</a:t>
            </a:r>
            <a:endParaRPr lang="ko-KR" altLang="en-US" dirty="0"/>
          </a:p>
        </p:txBody>
      </p:sp>
      <p:sp>
        <p:nvSpPr>
          <p:cNvPr id="13319" name="TextBox 13318"/>
          <p:cNvSpPr txBox="1"/>
          <p:nvPr/>
        </p:nvSpPr>
        <p:spPr>
          <a:xfrm>
            <a:off x="6532766" y="2780928"/>
            <a:ext cx="41549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논</a:t>
            </a:r>
            <a:endParaRPr lang="en-US" altLang="ko-KR" dirty="0" smtClean="0"/>
          </a:p>
          <a:p>
            <a:r>
              <a:rPr lang="ko-KR" altLang="en-US" dirty="0" smtClean="0"/>
              <a:t>문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제</a:t>
            </a:r>
            <a:endParaRPr lang="en-US" altLang="ko-KR" dirty="0" smtClean="0"/>
          </a:p>
          <a:p>
            <a:r>
              <a:rPr lang="ko-KR" altLang="en-US" dirty="0"/>
              <a:t>목</a:t>
            </a:r>
          </a:p>
        </p:txBody>
      </p:sp>
      <p:sp>
        <p:nvSpPr>
          <p:cNvPr id="13320" name="TextBox 13319"/>
          <p:cNvSpPr txBox="1"/>
          <p:nvPr/>
        </p:nvSpPr>
        <p:spPr>
          <a:xfrm>
            <a:off x="6804248" y="4869160"/>
            <a:ext cx="64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1cm</a:t>
            </a:r>
            <a:endParaRPr lang="ko-KR" altLang="en-US" dirty="0"/>
          </a:p>
        </p:txBody>
      </p:sp>
      <p:sp>
        <p:nvSpPr>
          <p:cNvPr id="13321" name="TextBox 13320"/>
          <p:cNvSpPr txBox="1"/>
          <p:nvPr/>
        </p:nvSpPr>
        <p:spPr>
          <a:xfrm>
            <a:off x="6437313" y="5435932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201O</a:t>
            </a:r>
            <a:endParaRPr lang="ko-KR" alt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6804248" y="6084004"/>
            <a:ext cx="64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2cm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997570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_x193002576"/>
          <p:cNvSpPr>
            <a:spLocks noChangeShapeType="1"/>
          </p:cNvSpPr>
          <p:nvPr/>
        </p:nvSpPr>
        <p:spPr bwMode="auto">
          <a:xfrm>
            <a:off x="6705625" y="10056687"/>
            <a:ext cx="0" cy="606574"/>
          </a:xfrm>
          <a:prstGeom prst="line">
            <a:avLst/>
          </a:prstGeom>
          <a:noFill/>
          <a:ln w="7112">
            <a:solidFill>
              <a:srgbClr val="000000"/>
            </a:solidFill>
            <a:round/>
            <a:headEnd type="triangl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115616" y="764704"/>
            <a:ext cx="141577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논문 인준지</a:t>
            </a:r>
            <a:endParaRPr lang="ko-KR" altLang="en-US" dirty="0"/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1" y="0"/>
            <a:ext cx="5122681" cy="6812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98920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_x193002576"/>
          <p:cNvSpPr>
            <a:spLocks noChangeShapeType="1"/>
          </p:cNvSpPr>
          <p:nvPr/>
        </p:nvSpPr>
        <p:spPr bwMode="auto">
          <a:xfrm>
            <a:off x="6705625" y="10056687"/>
            <a:ext cx="0" cy="606574"/>
          </a:xfrm>
          <a:prstGeom prst="line">
            <a:avLst/>
          </a:prstGeom>
          <a:noFill/>
          <a:ln w="7112">
            <a:solidFill>
              <a:srgbClr val="000000"/>
            </a:solidFill>
            <a:round/>
            <a:headEnd type="triangl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115616" y="764704"/>
            <a:ext cx="11849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영문 초록</a:t>
            </a:r>
            <a:endParaRPr lang="ko-KR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0"/>
            <a:ext cx="5112022" cy="6881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24907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Untitled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63" y="2617788"/>
            <a:ext cx="5857875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Untitled-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2620963"/>
            <a:ext cx="5857875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디자인 사용자 지정">
  <a:themeElements>
    <a:clrScheme name="가을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-윤고딕140"/>
        <a:ea typeface="-윤고딕140"/>
        <a:cs typeface=""/>
      </a:majorFont>
      <a:minorFont>
        <a:latin typeface="-윤고딕120"/>
        <a:ea typeface="-윤고딕120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40578</TotalTime>
  <Words>2491</Words>
  <Application>Microsoft Office PowerPoint</Application>
  <PresentationFormat>화면 슬라이드 쇼(4:3)</PresentationFormat>
  <Paragraphs>354</Paragraphs>
  <Slides>35</Slides>
  <Notes>32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35</vt:i4>
      </vt:variant>
    </vt:vector>
  </HeadingPairs>
  <TitlesOfParts>
    <vt:vector size="47" baseType="lpstr">
      <vt:lpstr>HY울릉도M</vt:lpstr>
      <vt:lpstr>HY헤드라인M</vt:lpstr>
      <vt:lpstr>굴림</vt:lpstr>
      <vt:lpstr>맑은 고딕</vt:lpstr>
      <vt:lpstr>문화바탕</vt:lpstr>
      <vt:lpstr>-윤고딕120</vt:lpstr>
      <vt:lpstr>-윤고딕140</vt:lpstr>
      <vt:lpstr>Arial</vt:lpstr>
      <vt:lpstr>Wingdings</vt:lpstr>
      <vt:lpstr>디자인 사용자 지정</vt:lpstr>
      <vt:lpstr>1_디자인 사용자 지정</vt:lpstr>
      <vt:lpstr>기본 디자인</vt:lpstr>
      <vt:lpstr>학위논문 작성법 (특강)</vt:lpstr>
      <vt:lpstr>PowerPoint 프레젠테이션</vt:lpstr>
      <vt:lpstr>PowerPoint 프레젠테이션</vt:lpstr>
      <vt:lpstr>PowerPoint 프레젠테이션</vt:lpstr>
      <vt:lpstr>1. 학위논문의 개념과 요건</vt:lpstr>
      <vt:lpstr>1. 학위논문의 개념과 요건</vt:lpstr>
      <vt:lpstr>1. 학위논문의 개념과 기본 요건</vt:lpstr>
      <vt:lpstr>2. 논문 작성 기술 </vt:lpstr>
      <vt:lpstr>2. 논문 작성 기술</vt:lpstr>
      <vt:lpstr>2. 논문 작성 기술</vt:lpstr>
      <vt:lpstr>2. 논문 작성 방법</vt:lpstr>
      <vt:lpstr>2. 논문 작성 방법</vt:lpstr>
      <vt:lpstr>2. 논문 작성 기술</vt:lpstr>
      <vt:lpstr>2. 논문 작성 기술</vt:lpstr>
      <vt:lpstr>2. 논문 작성 기술</vt:lpstr>
      <vt:lpstr>2. 논문 작성 기술</vt:lpstr>
      <vt:lpstr>2. 논문 작성 기술</vt:lpstr>
      <vt:lpstr>2. 논문 작성 기술</vt:lpstr>
      <vt:lpstr>3. 참고문헌 작성 요령 – Chicago Style</vt:lpstr>
      <vt:lpstr>PowerPoint 프레젠테이션</vt:lpstr>
      <vt:lpstr>3. 참고문헌 작성 요령 – Chicago Style</vt:lpstr>
      <vt:lpstr>3. 참고문헌 작성법 – Chicago Style</vt:lpstr>
      <vt:lpstr>3. 참고문헌 작성 요령 – Chicago Style</vt:lpstr>
      <vt:lpstr>3. 참고문헌 작성요령 – Chicago Style</vt:lpstr>
      <vt:lpstr>3. 참고문헌 작성 요령 – Chicago Style</vt:lpstr>
      <vt:lpstr>3. 참고문헌 작성요령 – Chicago Style</vt:lpstr>
      <vt:lpstr>3. 참고문헌 작성요령 – Chicago Style</vt:lpstr>
      <vt:lpstr>3. 참고문헌 작성요령 – Chicago Style</vt:lpstr>
      <vt:lpstr>4. 논문 작성시 흔히 발견되는 오류</vt:lpstr>
      <vt:lpstr>4. 논문 작성시 흔히 발견되는 오류</vt:lpstr>
      <vt:lpstr>부록 1. 학위논문 심사기준 예시</vt:lpstr>
      <vt:lpstr>부록2. 논문양식 규격</vt:lpstr>
      <vt:lpstr>PowerPoint 프레젠테이션</vt:lpstr>
      <vt:lpstr>PowerPoint 프레젠테이션</vt:lpstr>
      <vt:lpstr>PowerPoint 프레젠테이션</vt:lpstr>
    </vt:vector>
  </TitlesOfParts>
  <Company>동국대학교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ZCP30</dc:creator>
  <cp:lastModifiedBy>USER</cp:lastModifiedBy>
  <cp:revision>3292</cp:revision>
  <cp:lastPrinted>2017-11-09T10:27:44Z</cp:lastPrinted>
  <dcterms:created xsi:type="dcterms:W3CDTF">2008-01-09T03:06:12Z</dcterms:created>
  <dcterms:modified xsi:type="dcterms:W3CDTF">2018-09-19T11:18:28Z</dcterms:modified>
</cp:coreProperties>
</file>